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3A6378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3A6378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3A6378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3A6378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3A6378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3A6378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3A6378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3A6378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3A6378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1E2"/>
          </a:solidFill>
        </a:fill>
      </a:tcStyle>
    </a:wholeTbl>
    <a:band2H>
      <a:tcTxStyle/>
      <a:tcStyle>
        <a:tcBdr/>
        <a:fill>
          <a:solidFill>
            <a:srgbClr val="E6F1F1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3DECB"/>
          </a:solidFill>
        </a:fill>
      </a:tcStyle>
    </a:wholeTbl>
    <a:band2H>
      <a:tcTxStyle/>
      <a:tcStyle>
        <a:tcBdr/>
        <a:fill>
          <a:solidFill>
            <a:srgbClr val="F9EFE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CCCA"/>
          </a:solidFill>
        </a:fill>
      </a:tcStyle>
    </a:wholeTbl>
    <a:band2H>
      <a:tcTxStyle/>
      <a:tcStyle>
        <a:tcBdr/>
        <a:fill>
          <a:solidFill>
            <a:srgbClr val="EAE7E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AEB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3A6378"/>
              </a:solidFill>
              <a:prstDash val="solid"/>
              <a:round/>
            </a:ln>
          </a:top>
          <a:bottom>
            <a:ln w="25400" cap="flat">
              <a:solidFill>
                <a:srgbClr val="3A637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A6378"/>
              </a:solidFill>
              <a:prstDash val="solid"/>
              <a:round/>
            </a:ln>
          </a:top>
          <a:bottom>
            <a:ln w="25400" cap="flat">
              <a:solidFill>
                <a:srgbClr val="3A637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2D5"/>
          </a:solidFill>
        </a:fill>
      </a:tcStyle>
    </a:wholeTbl>
    <a:band2H>
      <a:tcTxStyle/>
      <a:tcStyle>
        <a:tcBdr/>
        <a:fill>
          <a:solidFill>
            <a:srgbClr val="E7EAEB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3A6378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3A6378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3A637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solidFill>
                <a:srgbClr val="3A6378"/>
              </a:solidFill>
              <a:prstDash val="solid"/>
              <a:round/>
            </a:ln>
          </a:left>
          <a:right>
            <a:ln w="12700" cap="flat">
              <a:solidFill>
                <a:srgbClr val="3A6378"/>
              </a:solidFill>
              <a:prstDash val="solid"/>
              <a:round/>
            </a:ln>
          </a:right>
          <a:top>
            <a:ln w="12700" cap="flat">
              <a:solidFill>
                <a:srgbClr val="3A6378"/>
              </a:solidFill>
              <a:prstDash val="solid"/>
              <a:round/>
            </a:ln>
          </a:top>
          <a:bottom>
            <a:ln w="12700" cap="flat">
              <a:solidFill>
                <a:srgbClr val="3A6378"/>
              </a:solidFill>
              <a:prstDash val="solid"/>
              <a:round/>
            </a:ln>
          </a:bottom>
          <a:insideH>
            <a:ln w="12700" cap="flat">
              <a:solidFill>
                <a:srgbClr val="3A6378"/>
              </a:solidFill>
              <a:prstDash val="solid"/>
              <a:round/>
            </a:ln>
          </a:insideH>
          <a:insideV>
            <a:ln w="12700" cap="flat">
              <a:solidFill>
                <a:srgbClr val="3A6378"/>
              </a:solidFill>
              <a:prstDash val="solid"/>
              <a:round/>
            </a:ln>
          </a:insideV>
        </a:tcBdr>
        <a:fill>
          <a:solidFill>
            <a:srgbClr val="3A6378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solidFill>
                <a:srgbClr val="3A6378"/>
              </a:solidFill>
              <a:prstDash val="solid"/>
              <a:round/>
            </a:ln>
          </a:left>
          <a:right>
            <a:ln w="12700" cap="flat">
              <a:solidFill>
                <a:srgbClr val="3A6378"/>
              </a:solidFill>
              <a:prstDash val="solid"/>
              <a:round/>
            </a:ln>
          </a:right>
          <a:top>
            <a:ln w="12700" cap="flat">
              <a:solidFill>
                <a:srgbClr val="3A6378"/>
              </a:solidFill>
              <a:prstDash val="solid"/>
              <a:round/>
            </a:ln>
          </a:top>
          <a:bottom>
            <a:ln w="12700" cap="flat">
              <a:solidFill>
                <a:srgbClr val="3A6378"/>
              </a:solidFill>
              <a:prstDash val="solid"/>
              <a:round/>
            </a:ln>
          </a:bottom>
          <a:insideH>
            <a:ln w="12700" cap="flat">
              <a:solidFill>
                <a:srgbClr val="3A6378"/>
              </a:solidFill>
              <a:prstDash val="solid"/>
              <a:round/>
            </a:ln>
          </a:insideH>
          <a:insideV>
            <a:ln w="12700" cap="flat">
              <a:solidFill>
                <a:srgbClr val="3A6378"/>
              </a:solidFill>
              <a:prstDash val="solid"/>
              <a:round/>
            </a:ln>
          </a:insideV>
        </a:tcBdr>
        <a:fill>
          <a:solidFill>
            <a:srgbClr val="3A6378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solidFill>
                <a:srgbClr val="3A6378"/>
              </a:solidFill>
              <a:prstDash val="solid"/>
              <a:round/>
            </a:ln>
          </a:left>
          <a:right>
            <a:ln w="12700" cap="flat">
              <a:solidFill>
                <a:srgbClr val="3A6378"/>
              </a:solidFill>
              <a:prstDash val="solid"/>
              <a:round/>
            </a:ln>
          </a:right>
          <a:top>
            <a:ln w="50800" cap="flat">
              <a:solidFill>
                <a:srgbClr val="3A6378"/>
              </a:solidFill>
              <a:prstDash val="solid"/>
              <a:round/>
            </a:ln>
          </a:top>
          <a:bottom>
            <a:ln w="12700" cap="flat">
              <a:solidFill>
                <a:srgbClr val="3A6378"/>
              </a:solidFill>
              <a:prstDash val="solid"/>
              <a:round/>
            </a:ln>
          </a:bottom>
          <a:insideH>
            <a:ln w="12700" cap="flat">
              <a:solidFill>
                <a:srgbClr val="3A6378"/>
              </a:solidFill>
              <a:prstDash val="solid"/>
              <a:round/>
            </a:ln>
          </a:insideH>
          <a:insideV>
            <a:ln w="12700" cap="flat">
              <a:solidFill>
                <a:srgbClr val="3A6378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3A6378"/>
      </a:tcTxStyle>
      <a:tcStyle>
        <a:tcBdr>
          <a:left>
            <a:ln w="12700" cap="flat">
              <a:solidFill>
                <a:srgbClr val="3A6378"/>
              </a:solidFill>
              <a:prstDash val="solid"/>
              <a:round/>
            </a:ln>
          </a:left>
          <a:right>
            <a:ln w="12700" cap="flat">
              <a:solidFill>
                <a:srgbClr val="3A6378"/>
              </a:solidFill>
              <a:prstDash val="solid"/>
              <a:round/>
            </a:ln>
          </a:right>
          <a:top>
            <a:ln w="12700" cap="flat">
              <a:solidFill>
                <a:srgbClr val="3A6378"/>
              </a:solidFill>
              <a:prstDash val="solid"/>
              <a:round/>
            </a:ln>
          </a:top>
          <a:bottom>
            <a:ln w="25400" cap="flat">
              <a:solidFill>
                <a:srgbClr val="3A6378"/>
              </a:solidFill>
              <a:prstDash val="solid"/>
              <a:round/>
            </a:ln>
          </a:bottom>
          <a:insideH>
            <a:ln w="12700" cap="flat">
              <a:solidFill>
                <a:srgbClr val="3A6378"/>
              </a:solidFill>
              <a:prstDash val="solid"/>
              <a:round/>
            </a:ln>
          </a:insideH>
          <a:insideV>
            <a:ln w="12700" cap="flat">
              <a:solidFill>
                <a:srgbClr val="3A6378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Shape 55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59" name="Shape 55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Shape 5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9" name="Shape 5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Courtney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Shape 6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3" name="Shape 6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Courtney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Shape 65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54" name="Shape 6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Courtney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Shape 65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60" name="Shape 6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Courtney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32" descr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88" y="342900"/>
            <a:ext cx="1344741" cy="532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Group 4"/>
          <p:cNvGrpSpPr/>
          <p:nvPr/>
        </p:nvGrpSpPr>
        <p:grpSpPr>
          <a:xfrm>
            <a:off x="560786" y="6181612"/>
            <a:ext cx="11094375" cy="594361"/>
            <a:chOff x="0" y="0"/>
            <a:chExt cx="11094374" cy="594359"/>
          </a:xfrm>
        </p:grpSpPr>
        <p:pic>
          <p:nvPicPr>
            <p:cNvPr id="44" name="Picture 7" descr="Picture 7"/>
            <p:cNvPicPr>
              <a:picLocks noChangeAspect="1"/>
            </p:cNvPicPr>
            <p:nvPr/>
          </p:nvPicPr>
          <p:blipFill>
            <a:blip r:embed="rId3">
              <a:alphaModFix amt="60000"/>
            </a:blip>
            <a:stretch>
              <a:fillRect/>
            </a:stretch>
          </p:blipFill>
          <p:spPr>
            <a:xfrm>
              <a:off x="443102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" name="Picture 8" descr="Picture 8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928251" y="1730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" name="Picture 9" descr="Picture 9"/>
            <p:cNvPicPr>
              <a:picLocks noChangeAspect="1"/>
            </p:cNvPicPr>
            <p:nvPr/>
          </p:nvPicPr>
          <p:blipFill>
            <a:blip r:embed="rId5">
              <a:alphaModFix amt="60000"/>
            </a:blip>
            <a:stretch>
              <a:fillRect/>
            </a:stretch>
          </p:blipFill>
          <p:spPr>
            <a:xfrm>
              <a:off x="2933216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" name="Picture 14" descr="Picture 14"/>
            <p:cNvPicPr>
              <a:picLocks noChangeAspect="1"/>
            </p:cNvPicPr>
            <p:nvPr/>
          </p:nvPicPr>
          <p:blipFill>
            <a:blip r:embed="rId6">
              <a:alphaModFix amt="60000"/>
            </a:blip>
            <a:stretch>
              <a:fillRect/>
            </a:stretch>
          </p:blipFill>
          <p:spPr>
            <a:xfrm>
              <a:off x="-1" y="185236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" name="Picture 18" descr="Picture 18"/>
            <p:cNvPicPr>
              <a:picLocks noChangeAspect="1"/>
            </p:cNvPicPr>
            <p:nvPr/>
          </p:nvPicPr>
          <p:blipFill>
            <a:blip r:embed="rId7">
              <a:alphaModFix amt="60000"/>
            </a:blip>
            <a:stretch>
              <a:fillRect/>
            </a:stretch>
          </p:blipFill>
          <p:spPr>
            <a:xfrm>
              <a:off x="300630" y="497044"/>
              <a:ext cx="168091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" name="Picture 33" descr="Picture 33"/>
            <p:cNvPicPr>
              <a:picLocks noChangeAspect="1"/>
            </p:cNvPicPr>
            <p:nvPr/>
          </p:nvPicPr>
          <p:blipFill>
            <a:blip r:embed="rId8">
              <a:alphaModFix amt="60000"/>
            </a:blip>
            <a:stretch>
              <a:fillRect/>
            </a:stretch>
          </p:blipFill>
          <p:spPr>
            <a:xfrm>
              <a:off x="4381872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" name="Picture 34" descr="Picture 34"/>
            <p:cNvPicPr>
              <a:picLocks noChangeAspect="1"/>
            </p:cNvPicPr>
            <p:nvPr/>
          </p:nvPicPr>
          <p:blipFill>
            <a:blip r:embed="rId9">
              <a:alphaModFix amt="60000"/>
            </a:blip>
            <a:srcRect l="18204"/>
            <a:stretch>
              <a:fillRect/>
            </a:stretch>
          </p:blipFill>
          <p:spPr>
            <a:xfrm>
              <a:off x="5072243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" name="Picture 40" descr="Picture 40"/>
            <p:cNvPicPr>
              <a:picLocks noChangeAspect="1"/>
            </p:cNvPicPr>
            <p:nvPr/>
          </p:nvPicPr>
          <p:blipFill>
            <a:blip r:embed="rId10">
              <a:alphaModFix amt="60000"/>
            </a:blip>
            <a:stretch>
              <a:fillRect/>
            </a:stretch>
          </p:blipFill>
          <p:spPr>
            <a:xfrm>
              <a:off x="3248422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" name="Picture 41" descr="Picture 41"/>
            <p:cNvPicPr>
              <a:picLocks noChangeAspect="1"/>
            </p:cNvPicPr>
            <p:nvPr/>
          </p:nvPicPr>
          <p:blipFill>
            <a:blip r:embed="rId11">
              <a:alphaModFix amt="60000"/>
            </a:blip>
            <a:stretch>
              <a:fillRect/>
            </a:stretch>
          </p:blipFill>
          <p:spPr>
            <a:xfrm>
              <a:off x="2218176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" name="Picture 42" descr="Picture 42"/>
            <p:cNvPicPr>
              <a:picLocks noChangeAspect="1"/>
            </p:cNvPicPr>
            <p:nvPr/>
          </p:nvPicPr>
          <p:blipFill>
            <a:blip r:embed="rId12">
              <a:alphaModFix amt="60000"/>
            </a:blip>
            <a:stretch>
              <a:fillRect/>
            </a:stretch>
          </p:blipFill>
          <p:spPr>
            <a:xfrm>
              <a:off x="2585456" y="489116"/>
              <a:ext cx="247182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" name="Picture 47" descr="Picture 47"/>
            <p:cNvPicPr>
              <a:picLocks noChangeAspect="1"/>
            </p:cNvPicPr>
            <p:nvPr/>
          </p:nvPicPr>
          <p:blipFill>
            <a:blip r:embed="rId13">
              <a:alphaModFix amt="60000"/>
            </a:blip>
            <a:stretch>
              <a:fillRect/>
            </a:stretch>
          </p:blipFill>
          <p:spPr>
            <a:xfrm>
              <a:off x="3569284" y="247463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" name="Picture 48" descr="Picture 48"/>
            <p:cNvPicPr>
              <a:picLocks noChangeAspect="1"/>
            </p:cNvPicPr>
            <p:nvPr/>
          </p:nvPicPr>
          <p:blipFill>
            <a:blip r:embed="rId14">
              <a:alphaModFix amt="60000"/>
            </a:blip>
            <a:stretch>
              <a:fillRect/>
            </a:stretch>
          </p:blipFill>
          <p:spPr>
            <a:xfrm>
              <a:off x="3636119" y="112946"/>
              <a:ext cx="498048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" name="Picture 49" descr="Picture 49"/>
            <p:cNvPicPr>
              <a:picLocks noChangeAspect="1"/>
            </p:cNvPicPr>
            <p:nvPr/>
          </p:nvPicPr>
          <p:blipFill>
            <a:blip r:embed="rId15">
              <a:alphaModFix amt="60000"/>
            </a:blip>
            <a:stretch>
              <a:fillRect/>
            </a:stretch>
          </p:blipFill>
          <p:spPr>
            <a:xfrm>
              <a:off x="1622059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7" name="Picture 50" descr="Picture 50"/>
            <p:cNvPicPr>
              <a:picLocks noChangeAspect="1"/>
            </p:cNvPicPr>
            <p:nvPr/>
          </p:nvPicPr>
          <p:blipFill>
            <a:blip r:embed="rId16">
              <a:alphaModFix amt="60000"/>
            </a:blip>
            <a:stretch>
              <a:fillRect/>
            </a:stretch>
          </p:blipFill>
          <p:spPr>
            <a:xfrm>
              <a:off x="4556613" y="232419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8" name="Picture 51" descr="Picture 51"/>
            <p:cNvPicPr>
              <a:picLocks noChangeAspect="1"/>
            </p:cNvPicPr>
            <p:nvPr/>
          </p:nvPicPr>
          <p:blipFill>
            <a:blip r:embed="rId3">
              <a:alphaModFix amt="60000"/>
            </a:blip>
            <a:stretch>
              <a:fillRect/>
            </a:stretch>
          </p:blipFill>
          <p:spPr>
            <a:xfrm>
              <a:off x="5385670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9" name="Picture 52" descr="Picture 52"/>
            <p:cNvPicPr>
              <a:picLocks noChangeAspect="1"/>
            </p:cNvPicPr>
            <p:nvPr/>
          </p:nvPicPr>
          <p:blipFill>
            <a:blip r:embed="rId5">
              <a:alphaModFix amt="60000"/>
            </a:blip>
            <a:stretch>
              <a:fillRect/>
            </a:stretch>
          </p:blipFill>
          <p:spPr>
            <a:xfrm>
              <a:off x="7972426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" name="Picture 53" descr="Picture 53"/>
            <p:cNvPicPr>
              <a:picLocks noChangeAspect="1"/>
            </p:cNvPicPr>
            <p:nvPr/>
          </p:nvPicPr>
          <p:blipFill>
            <a:blip r:embed="rId10">
              <a:alphaModFix amt="60000"/>
            </a:blip>
            <a:stretch>
              <a:fillRect/>
            </a:stretch>
          </p:blipFill>
          <p:spPr>
            <a:xfrm>
              <a:off x="8287631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" name="Picture 54" descr="Picture 54"/>
            <p:cNvPicPr>
              <a:picLocks noChangeAspect="1"/>
            </p:cNvPicPr>
            <p:nvPr/>
          </p:nvPicPr>
          <p:blipFill>
            <a:blip r:embed="rId11">
              <a:alphaModFix amt="60000"/>
            </a:blip>
            <a:stretch>
              <a:fillRect/>
            </a:stretch>
          </p:blipFill>
          <p:spPr>
            <a:xfrm>
              <a:off x="7257385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2" name="Picture 55" descr="Picture 55"/>
            <p:cNvPicPr>
              <a:picLocks noChangeAspect="1"/>
            </p:cNvPicPr>
            <p:nvPr/>
          </p:nvPicPr>
          <p:blipFill>
            <a:blip r:embed="rId12">
              <a:alphaModFix amt="60000"/>
            </a:blip>
            <a:stretch>
              <a:fillRect/>
            </a:stretch>
          </p:blipFill>
          <p:spPr>
            <a:xfrm>
              <a:off x="7624666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3" name="Picture 56" descr="Picture 56"/>
            <p:cNvPicPr>
              <a:picLocks noChangeAspect="1"/>
            </p:cNvPicPr>
            <p:nvPr/>
          </p:nvPicPr>
          <p:blipFill>
            <a:blip r:embed="rId13">
              <a:alphaModFix amt="60000"/>
            </a:blip>
            <a:srcRect r="29378"/>
            <a:stretch>
              <a:fillRect/>
            </a:stretch>
          </p:blipFill>
          <p:spPr>
            <a:xfrm>
              <a:off x="8608493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4" name="Picture 57" descr="Picture 57"/>
            <p:cNvPicPr>
              <a:picLocks noChangeAspect="1"/>
            </p:cNvPicPr>
            <p:nvPr/>
          </p:nvPicPr>
          <p:blipFill>
            <a:blip r:embed="rId14">
              <a:alphaModFix amt="60000"/>
            </a:blip>
            <a:srcRect r="18297"/>
            <a:stretch>
              <a:fillRect/>
            </a:stretch>
          </p:blipFill>
          <p:spPr>
            <a:xfrm>
              <a:off x="8675328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" name="Picture 58" descr="Picture 58"/>
            <p:cNvPicPr>
              <a:picLocks noChangeAspect="1"/>
            </p:cNvPicPr>
            <p:nvPr/>
          </p:nvPicPr>
          <p:blipFill>
            <a:blip r:embed="rId15">
              <a:alphaModFix amt="60000"/>
            </a:blip>
            <a:stretch>
              <a:fillRect/>
            </a:stretch>
          </p:blipFill>
          <p:spPr>
            <a:xfrm>
              <a:off x="6661269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6" name="Picture 59" descr="Picture 59"/>
            <p:cNvPicPr>
              <a:picLocks noChangeAspect="1"/>
            </p:cNvPicPr>
            <p:nvPr/>
          </p:nvPicPr>
          <p:blipFill>
            <a:blip r:embed="rId8">
              <a:alphaModFix amt="60000"/>
            </a:blip>
            <a:stretch>
              <a:fillRect/>
            </a:stretch>
          </p:blipFill>
          <p:spPr>
            <a:xfrm>
              <a:off x="9423116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7" name="Picture 60" descr="Picture 60"/>
            <p:cNvPicPr>
              <a:picLocks noChangeAspect="1"/>
            </p:cNvPicPr>
            <p:nvPr/>
          </p:nvPicPr>
          <p:blipFill>
            <a:blip r:embed="rId9">
              <a:alphaModFix amt="60000"/>
            </a:blip>
            <a:srcRect l="18204"/>
            <a:stretch>
              <a:fillRect/>
            </a:stretch>
          </p:blipFill>
          <p:spPr>
            <a:xfrm>
              <a:off x="10123151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8" name="Picture 61" descr="Picture 61"/>
            <p:cNvPicPr>
              <a:picLocks noChangeAspect="1"/>
            </p:cNvPicPr>
            <p:nvPr/>
          </p:nvPicPr>
          <p:blipFill>
            <a:blip r:embed="rId13">
              <a:alphaModFix amt="60000"/>
            </a:blip>
            <a:stretch>
              <a:fillRect/>
            </a:stretch>
          </p:blipFill>
          <p:spPr>
            <a:xfrm>
              <a:off x="8610527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9" name="Picture 62" descr="Picture 62"/>
            <p:cNvPicPr>
              <a:picLocks noChangeAspect="1"/>
            </p:cNvPicPr>
            <p:nvPr/>
          </p:nvPicPr>
          <p:blipFill>
            <a:blip r:embed="rId16">
              <a:alphaModFix amt="60000"/>
            </a:blip>
            <a:stretch>
              <a:fillRect/>
            </a:stretch>
          </p:blipFill>
          <p:spPr>
            <a:xfrm>
              <a:off x="9597857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0" name="Picture 63" descr="Picture 63"/>
            <p:cNvPicPr>
              <a:picLocks noChangeAspect="1"/>
            </p:cNvPicPr>
            <p:nvPr/>
          </p:nvPicPr>
          <p:blipFill>
            <a:blip r:embed="rId3">
              <a:alphaModFix amt="60000"/>
            </a:blip>
            <a:stretch>
              <a:fillRect/>
            </a:stretch>
          </p:blipFill>
          <p:spPr>
            <a:xfrm>
              <a:off x="10426914" y="226941"/>
              <a:ext cx="398272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1" name="Picture 64" descr="Picture 64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6015780" y="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2" name="Picture 65" descr="Picture 65"/>
            <p:cNvPicPr>
              <a:picLocks noChangeAspect="1"/>
            </p:cNvPicPr>
            <p:nvPr/>
          </p:nvPicPr>
          <p:blipFill>
            <a:blip r:embed="rId6">
              <a:alphaModFix amt="60000"/>
            </a:blip>
            <a:stretch>
              <a:fillRect/>
            </a:stretch>
          </p:blipFill>
          <p:spPr>
            <a:xfrm>
              <a:off x="5799435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" name="Picture 66" descr="Picture 66"/>
            <p:cNvPicPr>
              <a:picLocks noChangeAspect="1"/>
            </p:cNvPicPr>
            <p:nvPr/>
          </p:nvPicPr>
          <p:blipFill>
            <a:blip r:embed="rId6">
              <a:alphaModFix amt="60000"/>
            </a:blip>
            <a:stretch>
              <a:fillRect/>
            </a:stretch>
          </p:blipFill>
          <p:spPr>
            <a:xfrm>
              <a:off x="10930838" y="155882"/>
              <a:ext cx="163537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083418"/>
          </a:xfrm>
          <a:prstGeom prst="rect">
            <a:avLst/>
          </a:prstGeom>
        </p:spPr>
        <p:txBody>
          <a:bodyPr anchor="b"/>
          <a:lstStyle>
            <a:lvl1pPr algn="ctr"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524000" y="3429000"/>
            <a:ext cx="9144000" cy="1828800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  <a:lvl2pPr algn="ctr">
              <a:defRPr sz="2800"/>
            </a:lvl2pPr>
            <a:lvl3pPr algn="ctr">
              <a:defRPr sz="2800"/>
            </a:lvl3pPr>
            <a:lvl4pPr algn="ctr">
              <a:defRPr sz="2800"/>
            </a:lvl4pPr>
            <a:lvl5pPr algn="ctr"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- NO HOU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1922053"/>
          </a:xfrm>
          <a:prstGeom prst="rect">
            <a:avLst/>
          </a:prstGeom>
        </p:spPr>
        <p:txBody>
          <a:bodyPr anchor="b"/>
          <a:lstStyle>
            <a:lvl1pPr algn="ctr"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524000" y="3429000"/>
            <a:ext cx="9144000" cy="1828800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  <a:lvl2pPr algn="ctr">
              <a:defRPr sz="2800"/>
            </a:lvl2pPr>
            <a:lvl3pPr algn="ctr">
              <a:defRPr sz="2800"/>
            </a:lvl3pPr>
            <a:lvl4pPr algn="ctr">
              <a:defRPr sz="2800"/>
            </a:lvl4pPr>
            <a:lvl5pPr algn="ctr"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grpSp>
        <p:nvGrpSpPr>
          <p:cNvPr id="116" name="Group 6"/>
          <p:cNvGrpSpPr/>
          <p:nvPr/>
        </p:nvGrpSpPr>
        <p:grpSpPr>
          <a:xfrm>
            <a:off x="36354" y="6096000"/>
            <a:ext cx="12155646" cy="661642"/>
            <a:chOff x="0" y="0"/>
            <a:chExt cx="12155644" cy="661641"/>
          </a:xfrm>
        </p:grpSpPr>
        <p:pic>
          <p:nvPicPr>
            <p:cNvPr id="86" name="Picture 7" descr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8415" y="281934"/>
              <a:ext cx="443355" cy="373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7" name="Picture 8" descr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8482" y="19258"/>
              <a:ext cx="638942" cy="631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8" name="Picture 9" descr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90407" y="351132"/>
              <a:ext cx="363791" cy="299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9" name="Picture 10" descr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206204"/>
              <a:ext cx="182048" cy="4405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" name="Picture 11" descr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9815" y="553310"/>
              <a:ext cx="187119" cy="1083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1" name="Picture 12" descr="Pictur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03049" y="525754"/>
              <a:ext cx="194523" cy="1250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2" name="Picture 13" descr="Picture 13"/>
            <p:cNvPicPr>
              <a:picLocks noChangeAspect="1"/>
            </p:cNvPicPr>
            <p:nvPr/>
          </p:nvPicPr>
          <p:blipFill>
            <a:blip r:embed="rId8"/>
            <a:srcRect l="18204"/>
            <a:stretch>
              <a:fillRect/>
            </a:stretch>
          </p:blipFill>
          <p:spPr>
            <a:xfrm>
              <a:off x="5571569" y="281934"/>
              <a:ext cx="197437" cy="3691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3" name="Picture 14" descr="Picture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41293" y="134559"/>
              <a:ext cx="357185" cy="5165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4" name="Picture 15" descr="Picture 1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94425" y="317429"/>
              <a:ext cx="417915" cy="3395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5" name="Picture 16" descr="Picture 1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803281" y="544484"/>
              <a:ext cx="275162" cy="1151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" name="Picture 17" descr="Picture 1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898476" y="275476"/>
              <a:ext cx="746758" cy="3822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7" name="Picture 18" descr="Picture 1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972878" y="125731"/>
              <a:ext cx="554427" cy="527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8" name="Picture 19" descr="Picture 19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30829" y="89977"/>
              <a:ext cx="523438" cy="5608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" name="Picture 20" descr="Picture 2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997570" y="258728"/>
              <a:ext cx="536804" cy="3860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0" name="Picture 21" descr="Picture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20475" y="262675"/>
              <a:ext cx="443355" cy="373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1" name="Picture 22" descr="Pictur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00048" y="331873"/>
              <a:ext cx="363791" cy="299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2" name="Picture 23" descr="Picture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150935" y="115299"/>
              <a:ext cx="357185" cy="5165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3" name="Picture 24" descr="Picture 2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04067" y="298170"/>
              <a:ext cx="417915" cy="3395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4" name="Picture 25" descr="Picture 2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412922" y="525225"/>
              <a:ext cx="275162" cy="1151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5" name="Picture 26" descr="Picture 26"/>
            <p:cNvPicPr>
              <a:picLocks noChangeAspect="1"/>
            </p:cNvPicPr>
            <p:nvPr/>
          </p:nvPicPr>
          <p:blipFill>
            <a:blip r:embed="rId12"/>
            <a:srcRect r="29378"/>
            <a:stretch>
              <a:fillRect/>
            </a:stretch>
          </p:blipFill>
          <p:spPr>
            <a:xfrm>
              <a:off x="9508118" y="256217"/>
              <a:ext cx="527378" cy="3822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6" name="Picture 27" descr="Picture 27"/>
            <p:cNvPicPr>
              <a:picLocks noChangeAspect="1"/>
            </p:cNvPicPr>
            <p:nvPr/>
          </p:nvPicPr>
          <p:blipFill>
            <a:blip r:embed="rId13"/>
            <a:srcRect r="18297"/>
            <a:stretch>
              <a:fillRect/>
            </a:stretch>
          </p:blipFill>
          <p:spPr>
            <a:xfrm>
              <a:off x="9582518" y="106472"/>
              <a:ext cx="452977" cy="527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7" name="Picture 28" descr="Picture 2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340471" y="70718"/>
              <a:ext cx="523438" cy="5608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8" name="Picture 29" descr="Picture 2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14954" y="515709"/>
              <a:ext cx="194523" cy="1250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9" name="Picture 30" descr="Picture 30"/>
            <p:cNvPicPr>
              <a:picLocks noChangeAspect="1"/>
            </p:cNvPicPr>
            <p:nvPr/>
          </p:nvPicPr>
          <p:blipFill>
            <a:blip r:embed="rId8"/>
            <a:srcRect l="18204"/>
            <a:stretch>
              <a:fillRect/>
            </a:stretch>
          </p:blipFill>
          <p:spPr>
            <a:xfrm>
              <a:off x="11194233" y="271889"/>
              <a:ext cx="197437" cy="369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0" name="Picture 31" descr="Picture 3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510383" y="265432"/>
              <a:ext cx="746758" cy="3822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1" name="Picture 32" descr="Picture 3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609477" y="248685"/>
              <a:ext cx="536804" cy="386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2" name="Picture 33" descr="Picture 3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32382" y="252630"/>
              <a:ext cx="443355" cy="373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3" name="Picture 34" descr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1913" y="-1"/>
              <a:ext cx="638942" cy="6318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4" name="Picture 35" descr="Picture 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079" y="207146"/>
              <a:ext cx="182048" cy="4405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5" name="Picture 36" descr="Pictur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973597" y="173527"/>
              <a:ext cx="182048" cy="4405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17" name="Picture 38" descr="Picture 3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55601" y="342900"/>
            <a:ext cx="1443791" cy="5715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32" descr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88" y="342900"/>
            <a:ext cx="1344741" cy="532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6" name="Group 4"/>
          <p:cNvGrpSpPr/>
          <p:nvPr/>
        </p:nvGrpSpPr>
        <p:grpSpPr>
          <a:xfrm>
            <a:off x="560786" y="6181612"/>
            <a:ext cx="11094375" cy="594361"/>
            <a:chOff x="0" y="0"/>
            <a:chExt cx="11094374" cy="594359"/>
          </a:xfrm>
        </p:grpSpPr>
        <p:pic>
          <p:nvPicPr>
            <p:cNvPr id="126" name="Picture 7" descr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102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7" name="Picture 8" descr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8251" y="1730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8" name="Picture 9" descr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3216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9" name="Picture 14" descr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185236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0" name="Picture 18" descr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630" y="497044"/>
              <a:ext cx="168091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1" name="Picture 33" descr="Pictur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1872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2" name="Picture 34" descr="Picture 34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5072243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" name="Picture 40" descr="Picture 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48422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4" name="Picture 41" descr="Picture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18176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5" name="Picture 42" descr="Picture 4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85456" y="489116"/>
              <a:ext cx="247182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6" name="Picture 47" descr="Picture 4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69284" y="247463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7" name="Picture 48" descr="Picture 4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36119" y="112946"/>
              <a:ext cx="498048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8" name="Picture 49" descr="Picture 4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22059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9" name="Picture 50" descr="Picture 5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56613" y="232419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Picture 51" descr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85670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1" name="Picture 52" descr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2426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2" name="Picture 53" descr="Pictur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87631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3" name="Picture 54" descr="Picture 5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57385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4" name="Picture 55" descr="Picture 5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24666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5" name="Picture 56" descr="Picture 56"/>
            <p:cNvPicPr>
              <a:picLocks noChangeAspect="1"/>
            </p:cNvPicPr>
            <p:nvPr/>
          </p:nvPicPr>
          <p:blipFill>
            <a:blip r:embed="rId13"/>
            <a:srcRect r="29378"/>
            <a:stretch>
              <a:fillRect/>
            </a:stretch>
          </p:blipFill>
          <p:spPr>
            <a:xfrm>
              <a:off x="8608493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6" name="Picture 57" descr="Picture 57"/>
            <p:cNvPicPr>
              <a:picLocks noChangeAspect="1"/>
            </p:cNvPicPr>
            <p:nvPr/>
          </p:nvPicPr>
          <p:blipFill>
            <a:blip r:embed="rId14"/>
            <a:srcRect r="18297"/>
            <a:stretch>
              <a:fillRect/>
            </a:stretch>
          </p:blipFill>
          <p:spPr>
            <a:xfrm>
              <a:off x="8675328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7" name="Picture 58" descr="Picture 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61269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" name="Picture 59" descr="Picture 5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3116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" name="Picture 60" descr="Picture 60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10123151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0" name="Picture 61" descr="Picture 6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10527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1" name="Picture 62" descr="Picture 6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597857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2" name="Picture 63" descr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6914" y="226941"/>
              <a:ext cx="398272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3" name="Picture 64" descr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5780" y="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4" name="Picture 65" descr="Picture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9435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" name="Picture 66" descr="Pictur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0838" y="155882"/>
              <a:ext cx="163537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7" name="Title Text"/>
          <p:cNvSpPr txBox="1">
            <a:spLocks noGrp="1"/>
          </p:cNvSpPr>
          <p:nvPr>
            <p:ph type="title"/>
          </p:nvPr>
        </p:nvSpPr>
        <p:spPr>
          <a:xfrm>
            <a:off x="266700" y="342900"/>
            <a:ext cx="10515600" cy="990432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5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66700" y="1654777"/>
            <a:ext cx="10515600" cy="15001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General - NO HOUS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Text"/>
          <p:cNvSpPr txBox="1">
            <a:spLocks noGrp="1"/>
          </p:cNvSpPr>
          <p:nvPr>
            <p:ph type="title"/>
          </p:nvPr>
        </p:nvSpPr>
        <p:spPr>
          <a:xfrm>
            <a:off x="266700" y="356615"/>
            <a:ext cx="8927593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pic>
        <p:nvPicPr>
          <p:cNvPr id="16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334" y="564482"/>
            <a:ext cx="1344741" cy="532294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General - NO HOU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Text"/>
          <p:cNvSpPr txBox="1">
            <a:spLocks noGrp="1"/>
          </p:cNvSpPr>
          <p:nvPr>
            <p:ph type="title"/>
          </p:nvPr>
        </p:nvSpPr>
        <p:spPr>
          <a:xfrm>
            <a:off x="266700" y="356615"/>
            <a:ext cx="8927593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32" descr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88" y="342900"/>
            <a:ext cx="1344741" cy="532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4" name="Group 4"/>
          <p:cNvGrpSpPr/>
          <p:nvPr/>
        </p:nvGrpSpPr>
        <p:grpSpPr>
          <a:xfrm>
            <a:off x="560786" y="6181612"/>
            <a:ext cx="11094375" cy="594361"/>
            <a:chOff x="0" y="0"/>
            <a:chExt cx="11094374" cy="594359"/>
          </a:xfrm>
        </p:grpSpPr>
        <p:pic>
          <p:nvPicPr>
            <p:cNvPr id="184" name="Picture 7" descr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102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" name="Picture 8" descr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8251" y="1730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6" name="Picture 9" descr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3216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7" name="Picture 14" descr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185236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8" name="Picture 18" descr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630" y="497044"/>
              <a:ext cx="168091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9" name="Picture 33" descr="Pictur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1872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0" name="Picture 34" descr="Picture 34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5072243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1" name="Picture 40" descr="Picture 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48422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2" name="Picture 41" descr="Picture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18176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3" name="Picture 42" descr="Picture 4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85456" y="489116"/>
              <a:ext cx="247182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4" name="Picture 47" descr="Picture 4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69284" y="247463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5" name="Picture 48" descr="Picture 4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36119" y="112946"/>
              <a:ext cx="498048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6" name="Picture 49" descr="Picture 4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22059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7" name="Picture 50" descr="Picture 5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56613" y="232419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8" name="Picture 51" descr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85670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9" name="Picture 52" descr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2426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0" name="Picture 53" descr="Pictur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87631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1" name="Picture 54" descr="Picture 5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57385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2" name="Picture 55" descr="Picture 5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24666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3" name="Picture 56" descr="Picture 56"/>
            <p:cNvPicPr>
              <a:picLocks noChangeAspect="1"/>
            </p:cNvPicPr>
            <p:nvPr/>
          </p:nvPicPr>
          <p:blipFill>
            <a:blip r:embed="rId13"/>
            <a:srcRect r="29378"/>
            <a:stretch>
              <a:fillRect/>
            </a:stretch>
          </p:blipFill>
          <p:spPr>
            <a:xfrm>
              <a:off x="8608493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4" name="Picture 57" descr="Picture 57"/>
            <p:cNvPicPr>
              <a:picLocks noChangeAspect="1"/>
            </p:cNvPicPr>
            <p:nvPr/>
          </p:nvPicPr>
          <p:blipFill>
            <a:blip r:embed="rId14"/>
            <a:srcRect r="18297"/>
            <a:stretch>
              <a:fillRect/>
            </a:stretch>
          </p:blipFill>
          <p:spPr>
            <a:xfrm>
              <a:off x="8675328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5" name="Picture 58" descr="Picture 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61269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6" name="Picture 59" descr="Picture 5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3116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7" name="Picture 60" descr="Picture 60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10123151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8" name="Picture 61" descr="Picture 6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10527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9" name="Picture 62" descr="Picture 6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597857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0" name="Picture 63" descr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6914" y="226941"/>
              <a:ext cx="398272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1" name="Picture 64" descr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5780" y="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2" name="Picture 65" descr="Picture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9435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3" name="Picture 66" descr="Pictur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0838" y="155882"/>
              <a:ext cx="163537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5" name="Title Text"/>
          <p:cNvSpPr txBox="1">
            <a:spLocks noGrp="1"/>
          </p:cNvSpPr>
          <p:nvPr>
            <p:ph type="title"/>
          </p:nvPr>
        </p:nvSpPr>
        <p:spPr>
          <a:xfrm>
            <a:off x="266700" y="356615"/>
            <a:ext cx="8927593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ouses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Text"/>
          <p:cNvSpPr txBox="1">
            <a:spLocks noGrp="1"/>
          </p:cNvSpPr>
          <p:nvPr>
            <p:ph type="title"/>
          </p:nvPr>
        </p:nvSpPr>
        <p:spPr>
          <a:xfrm>
            <a:off x="266700" y="356615"/>
            <a:ext cx="8927593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grpSp>
        <p:nvGrpSpPr>
          <p:cNvPr id="254" name="Group 33"/>
          <p:cNvGrpSpPr/>
          <p:nvPr/>
        </p:nvGrpSpPr>
        <p:grpSpPr>
          <a:xfrm>
            <a:off x="628021" y="6181612"/>
            <a:ext cx="10919564" cy="594361"/>
            <a:chOff x="0" y="0"/>
            <a:chExt cx="10919563" cy="594359"/>
          </a:xfrm>
        </p:grpSpPr>
        <p:pic>
          <p:nvPicPr>
            <p:cNvPr id="224" name="Picture 34" descr="Picture 34"/>
            <p:cNvPicPr>
              <a:picLocks noChangeAspect="1"/>
            </p:cNvPicPr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>
              <a:off x="375868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5" name="Picture 35" descr="Picture 35"/>
            <p:cNvPicPr>
              <a:picLocks noChangeAspect="1"/>
            </p:cNvPicPr>
            <p:nvPr/>
          </p:nvPicPr>
          <p:blipFill>
            <a:blip r:embed="rId3">
              <a:alphaModFix amt="60000"/>
            </a:blip>
            <a:stretch>
              <a:fillRect/>
            </a:stretch>
          </p:blipFill>
          <p:spPr>
            <a:xfrm>
              <a:off x="861016" y="1730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6" name="Picture 36" descr="Picture 36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2865982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7" name="Picture 37" descr="Picture 37"/>
            <p:cNvPicPr>
              <a:picLocks noChangeAspect="1"/>
            </p:cNvPicPr>
            <p:nvPr/>
          </p:nvPicPr>
          <p:blipFill>
            <a:blip r:embed="rId5">
              <a:alphaModFix amt="60000"/>
            </a:blip>
            <a:stretch>
              <a:fillRect/>
            </a:stretch>
          </p:blipFill>
          <p:spPr>
            <a:xfrm>
              <a:off x="-1" y="185235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8" name="Picture 38" descr="Picture 38"/>
            <p:cNvPicPr>
              <a:picLocks noChangeAspect="1"/>
            </p:cNvPicPr>
            <p:nvPr/>
          </p:nvPicPr>
          <p:blipFill>
            <a:blip r:embed="rId6">
              <a:alphaModFix amt="60000"/>
            </a:blip>
            <a:stretch>
              <a:fillRect/>
            </a:stretch>
          </p:blipFill>
          <p:spPr>
            <a:xfrm>
              <a:off x="233395" y="497044"/>
              <a:ext cx="168092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9" name="Picture 39" descr="Picture 39"/>
            <p:cNvPicPr>
              <a:picLocks noChangeAspect="1"/>
            </p:cNvPicPr>
            <p:nvPr/>
          </p:nvPicPr>
          <p:blipFill>
            <a:blip r:embed="rId7">
              <a:alphaModFix amt="60000"/>
            </a:blip>
            <a:stretch>
              <a:fillRect/>
            </a:stretch>
          </p:blipFill>
          <p:spPr>
            <a:xfrm>
              <a:off x="4314637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0" name="Picture 40" descr="Picture 40"/>
            <p:cNvPicPr>
              <a:picLocks noChangeAspect="1"/>
            </p:cNvPicPr>
            <p:nvPr/>
          </p:nvPicPr>
          <p:blipFill>
            <a:blip r:embed="rId8">
              <a:alphaModFix amt="60000"/>
            </a:blip>
            <a:srcRect l="18204"/>
            <a:stretch>
              <a:fillRect/>
            </a:stretch>
          </p:blipFill>
          <p:spPr>
            <a:xfrm>
              <a:off x="5005008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1" name="Picture 41" descr="Picture 41"/>
            <p:cNvPicPr>
              <a:picLocks noChangeAspect="1"/>
            </p:cNvPicPr>
            <p:nvPr/>
          </p:nvPicPr>
          <p:blipFill>
            <a:blip r:embed="rId9">
              <a:alphaModFix amt="60000"/>
            </a:blip>
            <a:stretch>
              <a:fillRect/>
            </a:stretch>
          </p:blipFill>
          <p:spPr>
            <a:xfrm>
              <a:off x="3181187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2" name="Picture 42" descr="Picture 42"/>
            <p:cNvPicPr>
              <a:picLocks noChangeAspect="1"/>
            </p:cNvPicPr>
            <p:nvPr/>
          </p:nvPicPr>
          <p:blipFill>
            <a:blip r:embed="rId10">
              <a:alphaModFix amt="60000"/>
            </a:blip>
            <a:stretch>
              <a:fillRect/>
            </a:stretch>
          </p:blipFill>
          <p:spPr>
            <a:xfrm>
              <a:off x="2150941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3" name="Picture 43" descr="Picture 43"/>
            <p:cNvPicPr>
              <a:picLocks noChangeAspect="1"/>
            </p:cNvPicPr>
            <p:nvPr/>
          </p:nvPicPr>
          <p:blipFill>
            <a:blip r:embed="rId11">
              <a:alphaModFix amt="60000"/>
            </a:blip>
            <a:stretch>
              <a:fillRect/>
            </a:stretch>
          </p:blipFill>
          <p:spPr>
            <a:xfrm>
              <a:off x="2518222" y="489116"/>
              <a:ext cx="247181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4" name="Picture 44" descr="Picture 44"/>
            <p:cNvPicPr>
              <a:picLocks noChangeAspect="1"/>
            </p:cNvPicPr>
            <p:nvPr/>
          </p:nvPicPr>
          <p:blipFill>
            <a:blip r:embed="rId12">
              <a:alphaModFix amt="60000"/>
            </a:blip>
            <a:stretch>
              <a:fillRect/>
            </a:stretch>
          </p:blipFill>
          <p:spPr>
            <a:xfrm>
              <a:off x="3502049" y="247463"/>
              <a:ext cx="670821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5" name="Picture 45" descr="Picture 45"/>
            <p:cNvPicPr>
              <a:picLocks noChangeAspect="1"/>
            </p:cNvPicPr>
            <p:nvPr/>
          </p:nvPicPr>
          <p:blipFill>
            <a:blip r:embed="rId13">
              <a:alphaModFix amt="60000"/>
            </a:blip>
            <a:stretch>
              <a:fillRect/>
            </a:stretch>
          </p:blipFill>
          <p:spPr>
            <a:xfrm>
              <a:off x="3568884" y="112946"/>
              <a:ext cx="498049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6" name="Picture 46" descr="Picture 46"/>
            <p:cNvPicPr>
              <a:picLocks noChangeAspect="1"/>
            </p:cNvPicPr>
            <p:nvPr/>
          </p:nvPicPr>
          <p:blipFill>
            <a:blip r:embed="rId14">
              <a:alphaModFix amt="60000"/>
            </a:blip>
            <a:stretch>
              <a:fillRect/>
            </a:stretch>
          </p:blipFill>
          <p:spPr>
            <a:xfrm>
              <a:off x="1554825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7" name="Picture 47" descr="Picture 47"/>
            <p:cNvPicPr>
              <a:picLocks noChangeAspect="1"/>
            </p:cNvPicPr>
            <p:nvPr/>
          </p:nvPicPr>
          <p:blipFill>
            <a:blip r:embed="rId15">
              <a:alphaModFix amt="60000"/>
            </a:blip>
            <a:stretch>
              <a:fillRect/>
            </a:stretch>
          </p:blipFill>
          <p:spPr>
            <a:xfrm>
              <a:off x="4489378" y="232419"/>
              <a:ext cx="482217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8" name="Picture 48" descr="Picture 48"/>
            <p:cNvPicPr>
              <a:picLocks noChangeAspect="1"/>
            </p:cNvPicPr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>
              <a:off x="5318435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9" name="Picture 49" descr="Picture 49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7905190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0" name="Picture 50" descr="Picture 50"/>
            <p:cNvPicPr>
              <a:picLocks noChangeAspect="1"/>
            </p:cNvPicPr>
            <p:nvPr/>
          </p:nvPicPr>
          <p:blipFill>
            <a:blip r:embed="rId9">
              <a:alphaModFix amt="60000"/>
            </a:blip>
            <a:stretch>
              <a:fillRect/>
            </a:stretch>
          </p:blipFill>
          <p:spPr>
            <a:xfrm>
              <a:off x="8220395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1" name="Picture 51" descr="Picture 51"/>
            <p:cNvPicPr>
              <a:picLocks noChangeAspect="1"/>
            </p:cNvPicPr>
            <p:nvPr/>
          </p:nvPicPr>
          <p:blipFill>
            <a:blip r:embed="rId10">
              <a:alphaModFix amt="60000"/>
            </a:blip>
            <a:stretch>
              <a:fillRect/>
            </a:stretch>
          </p:blipFill>
          <p:spPr>
            <a:xfrm>
              <a:off x="7190150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2" name="Picture 52" descr="Picture 52"/>
            <p:cNvPicPr>
              <a:picLocks noChangeAspect="1"/>
            </p:cNvPicPr>
            <p:nvPr/>
          </p:nvPicPr>
          <p:blipFill>
            <a:blip r:embed="rId11">
              <a:alphaModFix amt="60000"/>
            </a:blip>
            <a:stretch>
              <a:fillRect/>
            </a:stretch>
          </p:blipFill>
          <p:spPr>
            <a:xfrm>
              <a:off x="7557430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3" name="Picture 53" descr="Picture 53"/>
            <p:cNvPicPr>
              <a:picLocks noChangeAspect="1"/>
            </p:cNvPicPr>
            <p:nvPr/>
          </p:nvPicPr>
          <p:blipFill>
            <a:blip r:embed="rId12">
              <a:alphaModFix amt="60000"/>
            </a:blip>
            <a:srcRect r="29378"/>
            <a:stretch>
              <a:fillRect/>
            </a:stretch>
          </p:blipFill>
          <p:spPr>
            <a:xfrm>
              <a:off x="8541257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4" name="Picture 54" descr="Picture 54"/>
            <p:cNvPicPr>
              <a:picLocks noChangeAspect="1"/>
            </p:cNvPicPr>
            <p:nvPr/>
          </p:nvPicPr>
          <p:blipFill>
            <a:blip r:embed="rId13">
              <a:alphaModFix amt="60000"/>
            </a:blip>
            <a:srcRect r="18298"/>
            <a:stretch>
              <a:fillRect/>
            </a:stretch>
          </p:blipFill>
          <p:spPr>
            <a:xfrm>
              <a:off x="8608092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5" name="Picture 55" descr="Picture 55"/>
            <p:cNvPicPr>
              <a:picLocks noChangeAspect="1"/>
            </p:cNvPicPr>
            <p:nvPr/>
          </p:nvPicPr>
          <p:blipFill>
            <a:blip r:embed="rId14">
              <a:alphaModFix amt="60000"/>
            </a:blip>
            <a:stretch>
              <a:fillRect/>
            </a:stretch>
          </p:blipFill>
          <p:spPr>
            <a:xfrm>
              <a:off x="6594033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6" name="Picture 56" descr="Picture 56"/>
            <p:cNvPicPr>
              <a:picLocks noChangeAspect="1"/>
            </p:cNvPicPr>
            <p:nvPr/>
          </p:nvPicPr>
          <p:blipFill>
            <a:blip r:embed="rId7">
              <a:alphaModFix amt="60000"/>
            </a:blip>
            <a:stretch>
              <a:fillRect/>
            </a:stretch>
          </p:blipFill>
          <p:spPr>
            <a:xfrm>
              <a:off x="9355880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7" name="Picture 57" descr="Picture 57"/>
            <p:cNvPicPr>
              <a:picLocks noChangeAspect="1"/>
            </p:cNvPicPr>
            <p:nvPr/>
          </p:nvPicPr>
          <p:blipFill>
            <a:blip r:embed="rId8">
              <a:alphaModFix amt="60000"/>
            </a:blip>
            <a:srcRect l="18204"/>
            <a:stretch>
              <a:fillRect/>
            </a:stretch>
          </p:blipFill>
          <p:spPr>
            <a:xfrm>
              <a:off x="10055915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8" name="Picture 58" descr="Picture 58"/>
            <p:cNvPicPr>
              <a:picLocks noChangeAspect="1"/>
            </p:cNvPicPr>
            <p:nvPr/>
          </p:nvPicPr>
          <p:blipFill>
            <a:blip r:embed="rId12">
              <a:alphaModFix amt="60000"/>
            </a:blip>
            <a:stretch>
              <a:fillRect/>
            </a:stretch>
          </p:blipFill>
          <p:spPr>
            <a:xfrm>
              <a:off x="8543292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9" name="Picture 59" descr="Picture 59"/>
            <p:cNvPicPr>
              <a:picLocks noChangeAspect="1"/>
            </p:cNvPicPr>
            <p:nvPr/>
          </p:nvPicPr>
          <p:blipFill>
            <a:blip r:embed="rId15">
              <a:alphaModFix amt="60000"/>
            </a:blip>
            <a:stretch>
              <a:fillRect/>
            </a:stretch>
          </p:blipFill>
          <p:spPr>
            <a:xfrm>
              <a:off x="9530621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0" name="Picture 60" descr="Picture 60"/>
            <p:cNvPicPr>
              <a:picLocks noChangeAspect="1"/>
            </p:cNvPicPr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>
              <a:off x="10359678" y="226941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1" name="Picture 61" descr="Picture 61"/>
            <p:cNvPicPr>
              <a:picLocks noChangeAspect="1"/>
            </p:cNvPicPr>
            <p:nvPr/>
          </p:nvPicPr>
          <p:blipFill>
            <a:blip r:embed="rId3">
              <a:alphaModFix amt="60000"/>
            </a:blip>
            <a:stretch>
              <a:fillRect/>
            </a:stretch>
          </p:blipFill>
          <p:spPr>
            <a:xfrm>
              <a:off x="5948545" y="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2" name="Picture 62" descr="Picture 62"/>
            <p:cNvPicPr>
              <a:picLocks noChangeAspect="1"/>
            </p:cNvPicPr>
            <p:nvPr/>
          </p:nvPicPr>
          <p:blipFill>
            <a:blip r:embed="rId5">
              <a:alphaModFix amt="60000"/>
            </a:blip>
            <a:stretch>
              <a:fillRect/>
            </a:stretch>
          </p:blipFill>
          <p:spPr>
            <a:xfrm>
              <a:off x="5732200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3" name="Picture 63" descr="Picture 63"/>
            <p:cNvPicPr>
              <a:picLocks noChangeAspect="1"/>
            </p:cNvPicPr>
            <p:nvPr/>
          </p:nvPicPr>
          <p:blipFill>
            <a:blip r:embed="rId5">
              <a:alphaModFix amt="60000"/>
            </a:blip>
            <a:stretch>
              <a:fillRect/>
            </a:stretch>
          </p:blipFill>
          <p:spPr>
            <a:xfrm>
              <a:off x="10756027" y="155882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alf hou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itle Text"/>
          <p:cNvSpPr txBox="1">
            <a:spLocks noGrp="1"/>
          </p:cNvSpPr>
          <p:nvPr>
            <p:ph type="title"/>
          </p:nvPr>
        </p:nvSpPr>
        <p:spPr>
          <a:xfrm>
            <a:off x="266700" y="356615"/>
            <a:ext cx="8927593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grpSp>
        <p:nvGrpSpPr>
          <p:cNvPr id="293" name="Group 34"/>
          <p:cNvGrpSpPr/>
          <p:nvPr/>
        </p:nvGrpSpPr>
        <p:grpSpPr>
          <a:xfrm>
            <a:off x="601127" y="6181612"/>
            <a:ext cx="10919564" cy="594361"/>
            <a:chOff x="0" y="0"/>
            <a:chExt cx="10919563" cy="594359"/>
          </a:xfrm>
        </p:grpSpPr>
        <p:pic>
          <p:nvPicPr>
            <p:cNvPr id="263" name="Picture 35" descr="Picture 35"/>
            <p:cNvPicPr>
              <a:picLocks noChangeAspect="1"/>
            </p:cNvPicPr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>
              <a:off x="375868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4" name="Picture 36" descr="Picture 36"/>
            <p:cNvPicPr>
              <a:picLocks noChangeAspect="1"/>
            </p:cNvPicPr>
            <p:nvPr/>
          </p:nvPicPr>
          <p:blipFill>
            <a:blip r:embed="rId3">
              <a:alphaModFix amt="60000"/>
            </a:blip>
            <a:stretch>
              <a:fillRect/>
            </a:stretch>
          </p:blipFill>
          <p:spPr>
            <a:xfrm>
              <a:off x="861016" y="1730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5" name="Picture 37" descr="Picture 37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2865982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6" name="Picture 38" descr="Picture 38"/>
            <p:cNvPicPr>
              <a:picLocks noChangeAspect="1"/>
            </p:cNvPicPr>
            <p:nvPr/>
          </p:nvPicPr>
          <p:blipFill>
            <a:blip r:embed="rId5">
              <a:alphaModFix amt="60000"/>
            </a:blip>
            <a:stretch>
              <a:fillRect/>
            </a:stretch>
          </p:blipFill>
          <p:spPr>
            <a:xfrm>
              <a:off x="-1" y="185235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7" name="Picture 39" descr="Picture 39"/>
            <p:cNvPicPr>
              <a:picLocks noChangeAspect="1"/>
            </p:cNvPicPr>
            <p:nvPr/>
          </p:nvPicPr>
          <p:blipFill>
            <a:blip r:embed="rId6">
              <a:alphaModFix amt="60000"/>
            </a:blip>
            <a:stretch>
              <a:fillRect/>
            </a:stretch>
          </p:blipFill>
          <p:spPr>
            <a:xfrm>
              <a:off x="233395" y="497044"/>
              <a:ext cx="168092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8" name="Picture 40" descr="Picture 40"/>
            <p:cNvPicPr>
              <a:picLocks noChangeAspect="1"/>
            </p:cNvPicPr>
            <p:nvPr/>
          </p:nvPicPr>
          <p:blipFill>
            <a:blip r:embed="rId7">
              <a:alphaModFix amt="60000"/>
            </a:blip>
            <a:stretch>
              <a:fillRect/>
            </a:stretch>
          </p:blipFill>
          <p:spPr>
            <a:xfrm>
              <a:off x="4314637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9" name="Picture 41" descr="Picture 41"/>
            <p:cNvPicPr>
              <a:picLocks noChangeAspect="1"/>
            </p:cNvPicPr>
            <p:nvPr/>
          </p:nvPicPr>
          <p:blipFill>
            <a:blip r:embed="rId8">
              <a:alphaModFix amt="60000"/>
            </a:blip>
            <a:srcRect l="18204"/>
            <a:stretch>
              <a:fillRect/>
            </a:stretch>
          </p:blipFill>
          <p:spPr>
            <a:xfrm>
              <a:off x="5005008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0" name="Picture 42" descr="Picture 42"/>
            <p:cNvPicPr>
              <a:picLocks noChangeAspect="1"/>
            </p:cNvPicPr>
            <p:nvPr/>
          </p:nvPicPr>
          <p:blipFill>
            <a:blip r:embed="rId9">
              <a:alphaModFix amt="60000"/>
            </a:blip>
            <a:stretch>
              <a:fillRect/>
            </a:stretch>
          </p:blipFill>
          <p:spPr>
            <a:xfrm>
              <a:off x="3181187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1" name="Picture 43" descr="Picture 43"/>
            <p:cNvPicPr>
              <a:picLocks noChangeAspect="1"/>
            </p:cNvPicPr>
            <p:nvPr/>
          </p:nvPicPr>
          <p:blipFill>
            <a:blip r:embed="rId10">
              <a:alphaModFix amt="60000"/>
            </a:blip>
            <a:stretch>
              <a:fillRect/>
            </a:stretch>
          </p:blipFill>
          <p:spPr>
            <a:xfrm>
              <a:off x="2150941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2" name="Picture 44" descr="Picture 44"/>
            <p:cNvPicPr>
              <a:picLocks noChangeAspect="1"/>
            </p:cNvPicPr>
            <p:nvPr/>
          </p:nvPicPr>
          <p:blipFill>
            <a:blip r:embed="rId11">
              <a:alphaModFix amt="60000"/>
            </a:blip>
            <a:stretch>
              <a:fillRect/>
            </a:stretch>
          </p:blipFill>
          <p:spPr>
            <a:xfrm>
              <a:off x="2518222" y="489116"/>
              <a:ext cx="247181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3" name="Picture 45" descr="Picture 45"/>
            <p:cNvPicPr>
              <a:picLocks noChangeAspect="1"/>
            </p:cNvPicPr>
            <p:nvPr/>
          </p:nvPicPr>
          <p:blipFill>
            <a:blip r:embed="rId12">
              <a:alphaModFix amt="60000"/>
            </a:blip>
            <a:stretch>
              <a:fillRect/>
            </a:stretch>
          </p:blipFill>
          <p:spPr>
            <a:xfrm>
              <a:off x="3502049" y="247463"/>
              <a:ext cx="670821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4" name="Picture 46" descr="Picture 46"/>
            <p:cNvPicPr>
              <a:picLocks noChangeAspect="1"/>
            </p:cNvPicPr>
            <p:nvPr/>
          </p:nvPicPr>
          <p:blipFill>
            <a:blip r:embed="rId13">
              <a:alphaModFix amt="60000"/>
            </a:blip>
            <a:stretch>
              <a:fillRect/>
            </a:stretch>
          </p:blipFill>
          <p:spPr>
            <a:xfrm>
              <a:off x="3568884" y="112946"/>
              <a:ext cx="498049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5" name="Picture 47" descr="Picture 47"/>
            <p:cNvPicPr>
              <a:picLocks noChangeAspect="1"/>
            </p:cNvPicPr>
            <p:nvPr/>
          </p:nvPicPr>
          <p:blipFill>
            <a:blip r:embed="rId14">
              <a:alphaModFix amt="60000"/>
            </a:blip>
            <a:stretch>
              <a:fillRect/>
            </a:stretch>
          </p:blipFill>
          <p:spPr>
            <a:xfrm>
              <a:off x="1554825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6" name="Picture 48" descr="Picture 48"/>
            <p:cNvPicPr>
              <a:picLocks noChangeAspect="1"/>
            </p:cNvPicPr>
            <p:nvPr/>
          </p:nvPicPr>
          <p:blipFill>
            <a:blip r:embed="rId15">
              <a:alphaModFix amt="60000"/>
            </a:blip>
            <a:stretch>
              <a:fillRect/>
            </a:stretch>
          </p:blipFill>
          <p:spPr>
            <a:xfrm>
              <a:off x="4489378" y="232419"/>
              <a:ext cx="482217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7" name="Picture 49" descr="Picture 49"/>
            <p:cNvPicPr>
              <a:picLocks noChangeAspect="1"/>
            </p:cNvPicPr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>
              <a:off x="5318435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8" name="Picture 50" descr="Picture 50"/>
            <p:cNvPicPr>
              <a:picLocks noChangeAspect="1"/>
            </p:cNvPicPr>
            <p:nvPr/>
          </p:nvPicPr>
          <p:blipFill>
            <a:blip r:embed="rId4">
              <a:alphaModFix amt="60000"/>
            </a:blip>
            <a:stretch>
              <a:fillRect/>
            </a:stretch>
          </p:blipFill>
          <p:spPr>
            <a:xfrm>
              <a:off x="7905190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9" name="Picture 51" descr="Picture 51"/>
            <p:cNvPicPr>
              <a:picLocks noChangeAspect="1"/>
            </p:cNvPicPr>
            <p:nvPr/>
          </p:nvPicPr>
          <p:blipFill>
            <a:blip r:embed="rId9">
              <a:alphaModFix amt="60000"/>
            </a:blip>
            <a:stretch>
              <a:fillRect/>
            </a:stretch>
          </p:blipFill>
          <p:spPr>
            <a:xfrm>
              <a:off x="8220395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0" name="Picture 52" descr="Picture 52"/>
            <p:cNvPicPr>
              <a:picLocks noChangeAspect="1"/>
            </p:cNvPicPr>
            <p:nvPr/>
          </p:nvPicPr>
          <p:blipFill>
            <a:blip r:embed="rId10">
              <a:alphaModFix amt="60000"/>
            </a:blip>
            <a:stretch>
              <a:fillRect/>
            </a:stretch>
          </p:blipFill>
          <p:spPr>
            <a:xfrm>
              <a:off x="7190150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1" name="Picture 53" descr="Picture 53"/>
            <p:cNvPicPr>
              <a:picLocks noChangeAspect="1"/>
            </p:cNvPicPr>
            <p:nvPr/>
          </p:nvPicPr>
          <p:blipFill>
            <a:blip r:embed="rId11">
              <a:alphaModFix amt="60000"/>
            </a:blip>
            <a:stretch>
              <a:fillRect/>
            </a:stretch>
          </p:blipFill>
          <p:spPr>
            <a:xfrm>
              <a:off x="7557430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2" name="Picture 54" descr="Picture 54"/>
            <p:cNvPicPr>
              <a:picLocks noChangeAspect="1"/>
            </p:cNvPicPr>
            <p:nvPr/>
          </p:nvPicPr>
          <p:blipFill>
            <a:blip r:embed="rId12">
              <a:alphaModFix amt="60000"/>
            </a:blip>
            <a:srcRect r="29378"/>
            <a:stretch>
              <a:fillRect/>
            </a:stretch>
          </p:blipFill>
          <p:spPr>
            <a:xfrm>
              <a:off x="8541257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3" name="Picture 55" descr="Picture 55"/>
            <p:cNvPicPr>
              <a:picLocks noChangeAspect="1"/>
            </p:cNvPicPr>
            <p:nvPr/>
          </p:nvPicPr>
          <p:blipFill>
            <a:blip r:embed="rId13">
              <a:alphaModFix amt="60000"/>
            </a:blip>
            <a:srcRect r="18298"/>
            <a:stretch>
              <a:fillRect/>
            </a:stretch>
          </p:blipFill>
          <p:spPr>
            <a:xfrm>
              <a:off x="8608092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4" name="Picture 56" descr="Picture 56"/>
            <p:cNvPicPr>
              <a:picLocks noChangeAspect="1"/>
            </p:cNvPicPr>
            <p:nvPr/>
          </p:nvPicPr>
          <p:blipFill>
            <a:blip r:embed="rId14">
              <a:alphaModFix amt="60000"/>
            </a:blip>
            <a:stretch>
              <a:fillRect/>
            </a:stretch>
          </p:blipFill>
          <p:spPr>
            <a:xfrm>
              <a:off x="6594033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5" name="Picture 57" descr="Picture 57"/>
            <p:cNvPicPr>
              <a:picLocks noChangeAspect="1"/>
            </p:cNvPicPr>
            <p:nvPr/>
          </p:nvPicPr>
          <p:blipFill>
            <a:blip r:embed="rId7">
              <a:alphaModFix amt="60000"/>
            </a:blip>
            <a:stretch>
              <a:fillRect/>
            </a:stretch>
          </p:blipFill>
          <p:spPr>
            <a:xfrm>
              <a:off x="9355880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6" name="Picture 58" descr="Picture 58"/>
            <p:cNvPicPr>
              <a:picLocks noChangeAspect="1"/>
            </p:cNvPicPr>
            <p:nvPr/>
          </p:nvPicPr>
          <p:blipFill>
            <a:blip r:embed="rId8">
              <a:alphaModFix amt="60000"/>
            </a:blip>
            <a:srcRect l="18204"/>
            <a:stretch>
              <a:fillRect/>
            </a:stretch>
          </p:blipFill>
          <p:spPr>
            <a:xfrm>
              <a:off x="10055915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7" name="Picture 59" descr="Picture 59"/>
            <p:cNvPicPr>
              <a:picLocks noChangeAspect="1"/>
            </p:cNvPicPr>
            <p:nvPr/>
          </p:nvPicPr>
          <p:blipFill>
            <a:blip r:embed="rId12">
              <a:alphaModFix amt="60000"/>
            </a:blip>
            <a:stretch>
              <a:fillRect/>
            </a:stretch>
          </p:blipFill>
          <p:spPr>
            <a:xfrm>
              <a:off x="8543292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8" name="Picture 60" descr="Picture 60"/>
            <p:cNvPicPr>
              <a:picLocks noChangeAspect="1"/>
            </p:cNvPicPr>
            <p:nvPr/>
          </p:nvPicPr>
          <p:blipFill>
            <a:blip r:embed="rId15">
              <a:alphaModFix amt="60000"/>
            </a:blip>
            <a:stretch>
              <a:fillRect/>
            </a:stretch>
          </p:blipFill>
          <p:spPr>
            <a:xfrm>
              <a:off x="9530621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9" name="Picture 61" descr="Picture 61"/>
            <p:cNvPicPr>
              <a:picLocks noChangeAspect="1"/>
            </p:cNvPicPr>
            <p:nvPr/>
          </p:nvPicPr>
          <p:blipFill>
            <a:blip r:embed="rId2">
              <a:alphaModFix amt="60000"/>
            </a:blip>
            <a:stretch>
              <a:fillRect/>
            </a:stretch>
          </p:blipFill>
          <p:spPr>
            <a:xfrm>
              <a:off x="10359678" y="226941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0" name="Picture 62" descr="Picture 62"/>
            <p:cNvPicPr>
              <a:picLocks noChangeAspect="1"/>
            </p:cNvPicPr>
            <p:nvPr/>
          </p:nvPicPr>
          <p:blipFill>
            <a:blip r:embed="rId3">
              <a:alphaModFix amt="60000"/>
            </a:blip>
            <a:stretch>
              <a:fillRect/>
            </a:stretch>
          </p:blipFill>
          <p:spPr>
            <a:xfrm>
              <a:off x="5948545" y="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1" name="Picture 63" descr="Picture 63"/>
            <p:cNvPicPr>
              <a:picLocks noChangeAspect="1"/>
            </p:cNvPicPr>
            <p:nvPr/>
          </p:nvPicPr>
          <p:blipFill>
            <a:blip r:embed="rId5">
              <a:alphaModFix amt="60000"/>
            </a:blip>
            <a:stretch>
              <a:fillRect/>
            </a:stretch>
          </p:blipFill>
          <p:spPr>
            <a:xfrm>
              <a:off x="5732200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2" name="Picture 64" descr="Picture 64"/>
            <p:cNvPicPr>
              <a:picLocks noChangeAspect="1"/>
            </p:cNvPicPr>
            <p:nvPr/>
          </p:nvPicPr>
          <p:blipFill>
            <a:blip r:embed="rId5">
              <a:alphaModFix amt="60000"/>
            </a:blip>
            <a:stretch>
              <a:fillRect/>
            </a:stretch>
          </p:blipFill>
          <p:spPr>
            <a:xfrm>
              <a:off x="10756027" y="155882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Picture 32" descr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88" y="342900"/>
            <a:ext cx="1344741" cy="532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2" name="Group 4"/>
          <p:cNvGrpSpPr/>
          <p:nvPr/>
        </p:nvGrpSpPr>
        <p:grpSpPr>
          <a:xfrm>
            <a:off x="560786" y="6181612"/>
            <a:ext cx="11094375" cy="594361"/>
            <a:chOff x="0" y="0"/>
            <a:chExt cx="11094374" cy="594359"/>
          </a:xfrm>
        </p:grpSpPr>
        <p:pic>
          <p:nvPicPr>
            <p:cNvPr id="302" name="Picture 7" descr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102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3" name="Picture 8" descr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8251" y="1730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4" name="Picture 9" descr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3216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Picture 14" descr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185236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6" name="Picture 18" descr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630" y="497044"/>
              <a:ext cx="168091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7" name="Picture 33" descr="Pictur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1872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8" name="Picture 34" descr="Picture 34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5072243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9" name="Picture 40" descr="Picture 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48422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0" name="Picture 41" descr="Picture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18176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1" name="Picture 42" descr="Picture 4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85456" y="489116"/>
              <a:ext cx="247182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2" name="Picture 47" descr="Picture 4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69284" y="247463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3" name="Picture 48" descr="Picture 4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36119" y="112946"/>
              <a:ext cx="498048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4" name="Picture 49" descr="Picture 4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22059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5" name="Picture 50" descr="Picture 5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56613" y="232419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6" name="Picture 51" descr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85670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7" name="Picture 52" descr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2426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8" name="Picture 53" descr="Pictur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87631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9" name="Picture 54" descr="Picture 5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57385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0" name="Picture 55" descr="Picture 5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24666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1" name="Picture 56" descr="Picture 56"/>
            <p:cNvPicPr>
              <a:picLocks noChangeAspect="1"/>
            </p:cNvPicPr>
            <p:nvPr/>
          </p:nvPicPr>
          <p:blipFill>
            <a:blip r:embed="rId13"/>
            <a:srcRect r="29378"/>
            <a:stretch>
              <a:fillRect/>
            </a:stretch>
          </p:blipFill>
          <p:spPr>
            <a:xfrm>
              <a:off x="8608493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2" name="Picture 57" descr="Picture 57"/>
            <p:cNvPicPr>
              <a:picLocks noChangeAspect="1"/>
            </p:cNvPicPr>
            <p:nvPr/>
          </p:nvPicPr>
          <p:blipFill>
            <a:blip r:embed="rId14"/>
            <a:srcRect r="18297"/>
            <a:stretch>
              <a:fillRect/>
            </a:stretch>
          </p:blipFill>
          <p:spPr>
            <a:xfrm>
              <a:off x="8675328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3" name="Picture 58" descr="Picture 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61269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4" name="Picture 59" descr="Picture 5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3116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5" name="Picture 60" descr="Picture 60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10123151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6" name="Picture 61" descr="Picture 6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10527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7" name="Picture 62" descr="Picture 6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597857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8" name="Picture 63" descr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6914" y="226941"/>
              <a:ext cx="398272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9" name="Picture 64" descr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5780" y="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0" name="Picture 65" descr="Picture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9435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1" name="Picture 66" descr="Pictur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0838" y="155882"/>
              <a:ext cx="163537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33" name="Title Text"/>
          <p:cNvSpPr txBox="1">
            <a:spLocks noGrp="1"/>
          </p:cNvSpPr>
          <p:nvPr>
            <p:ph type="title"/>
          </p:nvPr>
        </p:nvSpPr>
        <p:spPr>
          <a:xfrm>
            <a:off x="266700" y="356615"/>
            <a:ext cx="8927593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3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Picture 32" descr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88" y="342900"/>
            <a:ext cx="1344741" cy="532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3" name="Group 4"/>
          <p:cNvGrpSpPr/>
          <p:nvPr/>
        </p:nvGrpSpPr>
        <p:grpSpPr>
          <a:xfrm>
            <a:off x="560786" y="6181612"/>
            <a:ext cx="11094375" cy="594361"/>
            <a:chOff x="0" y="0"/>
            <a:chExt cx="11094374" cy="594359"/>
          </a:xfrm>
        </p:grpSpPr>
        <p:pic>
          <p:nvPicPr>
            <p:cNvPr id="343" name="Picture 7" descr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102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4" name="Picture 8" descr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8251" y="1730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5" name="Picture 9" descr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3216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6" name="Picture 14" descr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185236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7" name="Picture 18" descr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630" y="497044"/>
              <a:ext cx="168091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8" name="Picture 33" descr="Pictur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1872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9" name="Picture 34" descr="Picture 34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5072243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0" name="Picture 40" descr="Picture 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48422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1" name="Picture 41" descr="Picture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18176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2" name="Picture 42" descr="Picture 4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85456" y="489116"/>
              <a:ext cx="247182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3" name="Picture 47" descr="Picture 4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69284" y="247463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4" name="Picture 48" descr="Picture 4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36119" y="112946"/>
              <a:ext cx="498048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5" name="Picture 49" descr="Picture 4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22059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6" name="Picture 50" descr="Picture 5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56613" y="232419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7" name="Picture 51" descr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85670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8" name="Picture 52" descr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2426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59" name="Picture 53" descr="Pictur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87631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0" name="Picture 54" descr="Picture 5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57385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1" name="Picture 55" descr="Picture 5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24666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2" name="Picture 56" descr="Picture 56"/>
            <p:cNvPicPr>
              <a:picLocks noChangeAspect="1"/>
            </p:cNvPicPr>
            <p:nvPr/>
          </p:nvPicPr>
          <p:blipFill>
            <a:blip r:embed="rId13"/>
            <a:srcRect r="29378"/>
            <a:stretch>
              <a:fillRect/>
            </a:stretch>
          </p:blipFill>
          <p:spPr>
            <a:xfrm>
              <a:off x="8608493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3" name="Picture 57" descr="Picture 57"/>
            <p:cNvPicPr>
              <a:picLocks noChangeAspect="1"/>
            </p:cNvPicPr>
            <p:nvPr/>
          </p:nvPicPr>
          <p:blipFill>
            <a:blip r:embed="rId14"/>
            <a:srcRect r="18297"/>
            <a:stretch>
              <a:fillRect/>
            </a:stretch>
          </p:blipFill>
          <p:spPr>
            <a:xfrm>
              <a:off x="8675328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4" name="Picture 58" descr="Picture 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61269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5" name="Picture 59" descr="Picture 5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3116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6" name="Picture 60" descr="Picture 60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10123151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7" name="Picture 61" descr="Picture 6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10527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8" name="Picture 62" descr="Picture 6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597857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9" name="Picture 63" descr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6914" y="226941"/>
              <a:ext cx="398272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0" name="Picture 64" descr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5780" y="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1" name="Picture 65" descr="Picture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9435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2" name="Picture 66" descr="Pictur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0838" y="155882"/>
              <a:ext cx="163537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74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>
              <a:defRPr sz="2400">
                <a:latin typeface="Roboto Regular Bold"/>
                <a:ea typeface="Roboto Regular Bold"/>
                <a:cs typeface="Roboto Regular Bold"/>
                <a:sym typeface="Roboto Regular Bold"/>
              </a:defRPr>
            </a:lvl1pPr>
            <a:lvl2pPr>
              <a:defRPr sz="2400">
                <a:latin typeface="Roboto Regular Bold"/>
                <a:ea typeface="Roboto Regular Bold"/>
                <a:cs typeface="Roboto Regular Bold"/>
                <a:sym typeface="Roboto Regular Bold"/>
              </a:defRPr>
            </a:lvl2pPr>
            <a:lvl3pPr>
              <a:defRPr sz="2400">
                <a:latin typeface="Roboto Regular Bold"/>
                <a:ea typeface="Roboto Regular Bold"/>
                <a:cs typeface="Roboto Regular Bold"/>
                <a:sym typeface="Roboto Regular Bold"/>
              </a:defRPr>
            </a:lvl3pPr>
            <a:lvl4pPr>
              <a:defRPr sz="2400">
                <a:latin typeface="Roboto Regular Bold"/>
                <a:ea typeface="Roboto Regular Bold"/>
                <a:cs typeface="Roboto Regular Bold"/>
                <a:sym typeface="Roboto Regular Bold"/>
              </a:defRPr>
            </a:lvl4pPr>
            <a:lvl5pPr>
              <a:defRPr sz="2400">
                <a:latin typeface="Roboto Regular Bold"/>
                <a:ea typeface="Roboto Regular Bold"/>
                <a:cs typeface="Roboto Regular Bold"/>
                <a:sym typeface="Roboto Regular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>
              <a:defRPr sz="2400">
                <a:latin typeface="Roboto Regular Bold"/>
                <a:ea typeface="Roboto Regular Bold"/>
                <a:cs typeface="Roboto Regular Bold"/>
                <a:sym typeface="Roboto Regular Bold"/>
              </a:defRPr>
            </a:pPr>
            <a:endParaRPr/>
          </a:p>
        </p:txBody>
      </p:sp>
      <p:sp>
        <p:nvSpPr>
          <p:cNvPr id="3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58413" cy="350662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Picture 32" descr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88" y="342900"/>
            <a:ext cx="1344741" cy="532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2" name="Group 4"/>
          <p:cNvGrpSpPr/>
          <p:nvPr/>
        </p:nvGrpSpPr>
        <p:grpSpPr>
          <a:xfrm>
            <a:off x="560786" y="6181612"/>
            <a:ext cx="11094375" cy="594361"/>
            <a:chOff x="0" y="0"/>
            <a:chExt cx="11094374" cy="594359"/>
          </a:xfrm>
        </p:grpSpPr>
        <p:pic>
          <p:nvPicPr>
            <p:cNvPr id="392" name="Picture 7" descr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102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3" name="Picture 8" descr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8251" y="1730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4" name="Picture 9" descr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3216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5" name="Picture 14" descr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185236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6" name="Picture 18" descr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630" y="497044"/>
              <a:ext cx="168091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7" name="Picture 33" descr="Pictur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1872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8" name="Picture 34" descr="Picture 34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5072243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9" name="Picture 40" descr="Picture 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48422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0" name="Picture 41" descr="Picture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18176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1" name="Picture 42" descr="Picture 4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85456" y="489116"/>
              <a:ext cx="247182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2" name="Picture 47" descr="Picture 4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69284" y="247463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3" name="Picture 48" descr="Picture 4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36119" y="112946"/>
              <a:ext cx="498048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4" name="Picture 49" descr="Picture 4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22059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5" name="Picture 50" descr="Picture 5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56613" y="232419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6" name="Picture 51" descr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85670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7" name="Picture 52" descr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2426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8" name="Picture 53" descr="Pictur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87631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9" name="Picture 54" descr="Picture 5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57385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0" name="Picture 55" descr="Picture 5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24666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1" name="Picture 56" descr="Picture 56"/>
            <p:cNvPicPr>
              <a:picLocks noChangeAspect="1"/>
            </p:cNvPicPr>
            <p:nvPr/>
          </p:nvPicPr>
          <p:blipFill>
            <a:blip r:embed="rId13"/>
            <a:srcRect r="29378"/>
            <a:stretch>
              <a:fillRect/>
            </a:stretch>
          </p:blipFill>
          <p:spPr>
            <a:xfrm>
              <a:off x="8608493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2" name="Picture 57" descr="Picture 57"/>
            <p:cNvPicPr>
              <a:picLocks noChangeAspect="1"/>
            </p:cNvPicPr>
            <p:nvPr/>
          </p:nvPicPr>
          <p:blipFill>
            <a:blip r:embed="rId14"/>
            <a:srcRect r="18297"/>
            <a:stretch>
              <a:fillRect/>
            </a:stretch>
          </p:blipFill>
          <p:spPr>
            <a:xfrm>
              <a:off x="8675328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3" name="Picture 58" descr="Picture 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61269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4" name="Picture 59" descr="Picture 5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3116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5" name="Picture 60" descr="Picture 60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10123151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6" name="Picture 61" descr="Picture 6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10527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7" name="Picture 62" descr="Picture 6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597857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8" name="Picture 63" descr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6914" y="226941"/>
              <a:ext cx="398272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9" name="Picture 64" descr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5780" y="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0" name="Picture 65" descr="Picture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9435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1" name="Picture 66" descr="Pictur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0838" y="155882"/>
              <a:ext cx="163537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23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42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>
              <a:defRPr sz="1600"/>
            </a:pPr>
            <a:endParaRPr/>
          </a:p>
        </p:txBody>
      </p:sp>
      <p:sp>
        <p:nvSpPr>
          <p:cNvPr id="4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Picture 32" descr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88" y="342900"/>
            <a:ext cx="1344741" cy="532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64" name="Group 4"/>
          <p:cNvGrpSpPr/>
          <p:nvPr/>
        </p:nvGrpSpPr>
        <p:grpSpPr>
          <a:xfrm>
            <a:off x="560786" y="6181612"/>
            <a:ext cx="11094375" cy="594361"/>
            <a:chOff x="0" y="0"/>
            <a:chExt cx="11094374" cy="594359"/>
          </a:xfrm>
        </p:grpSpPr>
        <p:pic>
          <p:nvPicPr>
            <p:cNvPr id="434" name="Picture 7" descr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102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5" name="Picture 8" descr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8251" y="1730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6" name="Picture 9" descr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3216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7" name="Picture 14" descr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185236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8" name="Picture 18" descr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630" y="497044"/>
              <a:ext cx="168091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9" name="Picture 33" descr="Pictur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1872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0" name="Picture 34" descr="Picture 34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5072243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1" name="Picture 40" descr="Picture 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48422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2" name="Picture 41" descr="Picture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18176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3" name="Picture 42" descr="Picture 4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85456" y="489116"/>
              <a:ext cx="247182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4" name="Picture 47" descr="Picture 4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69284" y="247463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5" name="Picture 48" descr="Picture 4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36119" y="112946"/>
              <a:ext cx="498048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6" name="Picture 49" descr="Picture 4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22059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7" name="Picture 50" descr="Picture 5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56613" y="232419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8" name="Picture 51" descr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85670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9" name="Picture 52" descr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2426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0" name="Picture 53" descr="Pictur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87631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1" name="Picture 54" descr="Picture 5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57385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2" name="Picture 55" descr="Picture 5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24666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3" name="Picture 56" descr="Picture 56"/>
            <p:cNvPicPr>
              <a:picLocks noChangeAspect="1"/>
            </p:cNvPicPr>
            <p:nvPr/>
          </p:nvPicPr>
          <p:blipFill>
            <a:blip r:embed="rId13"/>
            <a:srcRect r="29378"/>
            <a:stretch>
              <a:fillRect/>
            </a:stretch>
          </p:blipFill>
          <p:spPr>
            <a:xfrm>
              <a:off x="8608493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4" name="Picture 57" descr="Picture 57"/>
            <p:cNvPicPr>
              <a:picLocks noChangeAspect="1"/>
            </p:cNvPicPr>
            <p:nvPr/>
          </p:nvPicPr>
          <p:blipFill>
            <a:blip r:embed="rId14"/>
            <a:srcRect r="18297"/>
            <a:stretch>
              <a:fillRect/>
            </a:stretch>
          </p:blipFill>
          <p:spPr>
            <a:xfrm>
              <a:off x="8675328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5" name="Picture 58" descr="Picture 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61269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6" name="Picture 59" descr="Picture 5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3116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7" name="Picture 60" descr="Picture 60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10123151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8" name="Picture 61" descr="Picture 6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10527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9" name="Picture 62" descr="Picture 6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597857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0" name="Picture 63" descr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6914" y="226941"/>
              <a:ext cx="398272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1" name="Picture 64" descr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5780" y="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2" name="Picture 65" descr="Picture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9435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3" name="Picture 66" descr="Pictur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0838" y="155882"/>
              <a:ext cx="163537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65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466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Picture 32" descr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788" y="342900"/>
            <a:ext cx="1344741" cy="532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06" name="Group 4"/>
          <p:cNvGrpSpPr/>
          <p:nvPr/>
        </p:nvGrpSpPr>
        <p:grpSpPr>
          <a:xfrm>
            <a:off x="560786" y="6181612"/>
            <a:ext cx="11094375" cy="594361"/>
            <a:chOff x="0" y="0"/>
            <a:chExt cx="11094374" cy="594359"/>
          </a:xfrm>
        </p:grpSpPr>
        <p:pic>
          <p:nvPicPr>
            <p:cNvPr id="476" name="Picture 7" descr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102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7" name="Picture 8" descr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8251" y="1730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8" name="Picture 9" descr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3216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9" name="Picture 14" descr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" y="185236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0" name="Picture 18" descr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630" y="497044"/>
              <a:ext cx="168091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1" name="Picture 33" descr="Pictur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81872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2" name="Picture 34" descr="Picture 34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5072243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3" name="Picture 40" descr="Picture 4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248422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4" name="Picture 41" descr="Picture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18176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5" name="Picture 42" descr="Picture 4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85456" y="489116"/>
              <a:ext cx="247182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6" name="Picture 47" descr="Picture 4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69284" y="247463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7" name="Picture 48" descr="Picture 4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36119" y="112946"/>
              <a:ext cx="498048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8" name="Picture 49" descr="Picture 4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22059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9" name="Picture 50" descr="Picture 50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556613" y="232419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0" name="Picture 51" descr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85670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1" name="Picture 52" descr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2426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2" name="Picture 53" descr="Pictur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87631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3" name="Picture 54" descr="Picture 5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57385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4" name="Picture 55" descr="Picture 5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24666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5" name="Picture 56" descr="Picture 56"/>
            <p:cNvPicPr>
              <a:picLocks noChangeAspect="1"/>
            </p:cNvPicPr>
            <p:nvPr/>
          </p:nvPicPr>
          <p:blipFill>
            <a:blip r:embed="rId13"/>
            <a:srcRect r="29378"/>
            <a:stretch>
              <a:fillRect/>
            </a:stretch>
          </p:blipFill>
          <p:spPr>
            <a:xfrm>
              <a:off x="8608493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6" name="Picture 57" descr="Picture 57"/>
            <p:cNvPicPr>
              <a:picLocks noChangeAspect="1"/>
            </p:cNvPicPr>
            <p:nvPr/>
          </p:nvPicPr>
          <p:blipFill>
            <a:blip r:embed="rId14"/>
            <a:srcRect r="18297"/>
            <a:stretch>
              <a:fillRect/>
            </a:stretch>
          </p:blipFill>
          <p:spPr>
            <a:xfrm>
              <a:off x="8675328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7" name="Picture 58" descr="Picture 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61269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8" name="Picture 59" descr="Picture 5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3116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9" name="Picture 60" descr="Picture 60"/>
            <p:cNvPicPr>
              <a:picLocks noChangeAspect="1"/>
            </p:cNvPicPr>
            <p:nvPr/>
          </p:nvPicPr>
          <p:blipFill>
            <a:blip r:embed="rId9"/>
            <a:srcRect l="18204"/>
            <a:stretch>
              <a:fillRect/>
            </a:stretch>
          </p:blipFill>
          <p:spPr>
            <a:xfrm>
              <a:off x="10123151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0" name="Picture 61" descr="Picture 6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10527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1" name="Picture 62" descr="Picture 6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597857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2" name="Picture 63" descr="Picture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6914" y="226941"/>
              <a:ext cx="398272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3" name="Picture 64" descr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5780" y="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4" name="Picture 65" descr="Picture 6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9435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5" name="Picture 66" descr="Picture 6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30838" y="155882"/>
              <a:ext cx="163537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07" name="Title Text"/>
          <p:cNvSpPr txBox="1">
            <a:spLocks noGrp="1"/>
          </p:cNvSpPr>
          <p:nvPr>
            <p:ph type="title"/>
          </p:nvPr>
        </p:nvSpPr>
        <p:spPr>
          <a:xfrm>
            <a:off x="581191" y="702155"/>
            <a:ext cx="11029617" cy="118872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08" name="Body Level One…"/>
          <p:cNvSpPr txBox="1">
            <a:spLocks noGrp="1"/>
          </p:cNvSpPr>
          <p:nvPr>
            <p:ph type="body" idx="1"/>
          </p:nvPr>
        </p:nvSpPr>
        <p:spPr>
          <a:xfrm>
            <a:off x="581191" y="2340864"/>
            <a:ext cx="11029617" cy="36344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0" y="0"/>
            <a:ext cx="358413" cy="350662"/>
          </a:xfrm>
          <a:prstGeom prst="rect">
            <a:avLst/>
          </a:prstGeom>
        </p:spPr>
        <p:txBody>
          <a:bodyPr anchor="t"/>
          <a:lstStyle>
            <a:lvl1pPr algn="l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O HOUSES for when it's too bu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Title Text"/>
          <p:cNvSpPr txBox="1">
            <a:spLocks noGrp="1"/>
          </p:cNvSpPr>
          <p:nvPr>
            <p:ph type="title"/>
          </p:nvPr>
        </p:nvSpPr>
        <p:spPr>
          <a:xfrm>
            <a:off x="266700" y="356615"/>
            <a:ext cx="8927593" cy="1325564"/>
          </a:xfrm>
          <a:prstGeom prst="rect">
            <a:avLst/>
          </a:prstGeom>
        </p:spPr>
        <p:txBody>
          <a:bodyPr lIns="45699" tIns="45699" rIns="45699" bIns="45699"/>
          <a:lstStyle/>
          <a:p>
            <a:r>
              <a:t>Title Text</a:t>
            </a:r>
          </a:p>
        </p:txBody>
      </p:sp>
      <p:pic>
        <p:nvPicPr>
          <p:cNvPr id="517" name="Google Shape;120;p14" descr="Google Shape;120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334" y="564482"/>
            <a:ext cx="1344741" cy="532294"/>
          </a:xfrm>
          <a:prstGeom prst="rect">
            <a:avLst/>
          </a:prstGeom>
          <a:ln w="12700">
            <a:miter lim="400000"/>
          </a:ln>
        </p:spPr>
      </p:pic>
      <p:sp>
        <p:nvSpPr>
          <p:cNvPr id="5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334" y="411870"/>
            <a:ext cx="1344741" cy="532294"/>
          </a:xfrm>
          <a:prstGeom prst="rect">
            <a:avLst/>
          </a:prstGeom>
          <a:ln w="12700">
            <a:miter lim="400000"/>
          </a:ln>
        </p:spPr>
      </p:pic>
      <p:sp>
        <p:nvSpPr>
          <p:cNvPr id="5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4278" y="6419279"/>
            <a:ext cx="259526" cy="239267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1100">
                <a:solidFill>
                  <a:srgbClr val="5D6461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_AND_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Title Text"/>
          <p:cNvSpPr txBox="1">
            <a:spLocks noGrp="1"/>
          </p:cNvSpPr>
          <p:nvPr>
            <p:ph type="title"/>
          </p:nvPr>
        </p:nvSpPr>
        <p:spPr>
          <a:xfrm>
            <a:off x="415599" y="593366"/>
            <a:ext cx="11360802" cy="763601"/>
          </a:xfrm>
          <a:prstGeom prst="rect">
            <a:avLst/>
          </a:prstGeom>
        </p:spPr>
        <p:txBody>
          <a:bodyPr lIns="121899" tIns="121899" rIns="121899" bIns="121899" anchor="t"/>
          <a:lstStyle>
            <a:lvl1pPr defTabSz="1219200">
              <a:lnSpc>
                <a:spcPct val="100000"/>
              </a:lnSpc>
              <a:defRPr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541" name="Body Level One…"/>
          <p:cNvSpPr txBox="1">
            <a:spLocks noGrp="1"/>
          </p:cNvSpPr>
          <p:nvPr>
            <p:ph type="body" idx="1"/>
          </p:nvPr>
        </p:nvSpPr>
        <p:spPr>
          <a:xfrm>
            <a:off x="415599" y="1536633"/>
            <a:ext cx="11360802" cy="4555201"/>
          </a:xfrm>
          <a:prstGeom prst="rect">
            <a:avLst/>
          </a:prstGeom>
        </p:spPr>
        <p:txBody>
          <a:bodyPr lIns="121899" tIns="121899" rIns="121899" bIns="121899"/>
          <a:lstStyle>
            <a:lvl1pPr marL="571500" indent="-457200" defTabSz="1219200">
              <a:lnSpc>
                <a:spcPct val="115000"/>
              </a:lnSpc>
              <a:spcBef>
                <a:spcPts val="0"/>
              </a:spcBef>
              <a:buClr>
                <a:srgbClr val="595959"/>
              </a:buClr>
              <a:buSzPts val="2400"/>
              <a:buFont typeface="Arial"/>
              <a:buChar char="●"/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141185" indent="-544285" defTabSz="1219200">
              <a:lnSpc>
                <a:spcPct val="115000"/>
              </a:lnSpc>
              <a:spcBef>
                <a:spcPts val="0"/>
              </a:spcBef>
              <a:buClr>
                <a:srgbClr val="595959"/>
              </a:buClr>
              <a:buSzPts val="2400"/>
              <a:buFont typeface="Arial"/>
              <a:buChar char="○"/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598385" indent="-544285" defTabSz="1219200">
              <a:lnSpc>
                <a:spcPct val="115000"/>
              </a:lnSpc>
              <a:spcBef>
                <a:spcPts val="0"/>
              </a:spcBef>
              <a:buClr>
                <a:srgbClr val="595959"/>
              </a:buClr>
              <a:buSzPts val="2400"/>
              <a:buFont typeface="Arial"/>
              <a:buChar char="■"/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055585" indent="-544285" defTabSz="1219200">
              <a:lnSpc>
                <a:spcPct val="115000"/>
              </a:lnSpc>
              <a:spcBef>
                <a:spcPts val="0"/>
              </a:spcBef>
              <a:buClr>
                <a:srgbClr val="595959"/>
              </a:buClr>
              <a:buSzPts val="2400"/>
              <a:buFont typeface="Arial"/>
              <a:buChar char="●"/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12785" indent="-544285" defTabSz="1219200">
              <a:lnSpc>
                <a:spcPct val="115000"/>
              </a:lnSpc>
              <a:spcBef>
                <a:spcPts val="0"/>
              </a:spcBef>
              <a:buClr>
                <a:srgbClr val="595959"/>
              </a:buClr>
              <a:buSzPts val="2400"/>
              <a:buFont typeface="Arial"/>
              <a:buChar char="○"/>
              <a:defRPr sz="2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4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334" y="564482"/>
            <a:ext cx="1344741" cy="532294"/>
          </a:xfrm>
          <a:prstGeom prst="rect">
            <a:avLst/>
          </a:prstGeom>
          <a:ln w="12700">
            <a:miter lim="400000"/>
          </a:ln>
        </p:spPr>
      </p:pic>
      <p:sp>
        <p:nvSpPr>
          <p:cNvPr id="5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02195" y="6271715"/>
            <a:ext cx="426016" cy="416615"/>
          </a:xfrm>
          <a:prstGeom prst="rect">
            <a:avLst/>
          </a:prstGeom>
        </p:spPr>
        <p:txBody>
          <a:bodyPr lIns="121899" tIns="121899" rIns="121899" bIns="121899">
            <a:normAutofit/>
          </a:bodyPr>
          <a:lstStyle>
            <a:lvl1pPr defTabSz="1219200">
              <a:defRPr>
                <a:solidFill>
                  <a:srgbClr val="59595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itle Text"/>
          <p:cNvSpPr txBox="1">
            <a:spLocks noGrp="1"/>
          </p:cNvSpPr>
          <p:nvPr>
            <p:ph type="title"/>
          </p:nvPr>
        </p:nvSpPr>
        <p:spPr>
          <a:xfrm>
            <a:off x="415610" y="992766"/>
            <a:ext cx="11360801" cy="2736801"/>
          </a:xfrm>
          <a:prstGeom prst="rect">
            <a:avLst/>
          </a:prstGeom>
        </p:spPr>
        <p:txBody>
          <a:bodyPr lIns="121899" tIns="121899" rIns="121899" bIns="121899" anchor="b"/>
          <a:lstStyle>
            <a:lvl1pPr algn="ctr" defTabSz="1219200">
              <a:lnSpc>
                <a:spcPct val="100000"/>
              </a:lnSpc>
              <a:defRPr sz="6800" b="1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r>
              <a:t>Title Text</a:t>
            </a:r>
          </a:p>
        </p:txBody>
      </p:sp>
      <p:sp>
        <p:nvSpPr>
          <p:cNvPr id="5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15599" y="3778833"/>
            <a:ext cx="11360802" cy="1056801"/>
          </a:xfrm>
          <a:prstGeom prst="rect">
            <a:avLst/>
          </a:prstGeom>
        </p:spPr>
        <p:txBody>
          <a:bodyPr lIns="121899" tIns="121899" rIns="121899" bIns="121899"/>
          <a:lstStyle>
            <a:lvl1pPr marL="457200" indent="-342900" algn="ctr" defTabSz="12192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457200" indent="139700" algn="ctr" defTabSz="12192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457200" indent="596900" algn="ctr" defTabSz="12192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457200" indent="1054100" algn="ctr" defTabSz="12192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457200" indent="1511300" algn="ctr" defTabSz="12192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02195" y="6269222"/>
            <a:ext cx="426016" cy="421601"/>
          </a:xfrm>
          <a:prstGeom prst="rect">
            <a:avLst/>
          </a:prstGeom>
        </p:spPr>
        <p:txBody>
          <a:bodyPr lIns="121899" tIns="121899" rIns="121899" bIns="121899">
            <a:normAutofit/>
          </a:bodyPr>
          <a:lstStyle>
            <a:lvl1pPr defTabSz="1219200">
              <a:defRPr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29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0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2" descr="Picture 3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95788" y="342900"/>
            <a:ext cx="1344741" cy="53229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" name="Group 4"/>
          <p:cNvGrpSpPr/>
          <p:nvPr/>
        </p:nvGrpSpPr>
        <p:grpSpPr>
          <a:xfrm>
            <a:off x="560786" y="6181612"/>
            <a:ext cx="11094375" cy="594361"/>
            <a:chOff x="0" y="0"/>
            <a:chExt cx="11094374" cy="594359"/>
          </a:xfrm>
        </p:grpSpPr>
        <p:pic>
          <p:nvPicPr>
            <p:cNvPr id="3" name="Picture 7" descr="Picture 7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43102" y="253264"/>
              <a:ext cx="398271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Picture 8" descr="Picture 8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928251" y="17300"/>
              <a:ext cx="573969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Picture 9" descr="Picture 9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2933216" y="315426"/>
              <a:ext cx="326798" cy="269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Picture 14" descr="Picture 14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-1" y="185236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Picture 18" descr="Picture 18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00630" y="497044"/>
              <a:ext cx="168091" cy="973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Picture 33" descr="Picture 33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4381872" y="472291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Picture 34" descr="Picture 34"/>
            <p:cNvPicPr>
              <a:picLocks noChangeAspect="1"/>
            </p:cNvPicPr>
            <p:nvPr/>
          </p:nvPicPr>
          <p:blipFill>
            <a:blip r:embed="rId28"/>
            <a:srcRect l="18204"/>
            <a:stretch>
              <a:fillRect/>
            </a:stretch>
          </p:blipFill>
          <p:spPr>
            <a:xfrm>
              <a:off x="5072243" y="253264"/>
              <a:ext cx="177360" cy="331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Picture 40" descr="Picture 40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3248422" y="120875"/>
              <a:ext cx="320863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Picture 41" descr="Picture 41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2218176" y="285151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Picture 42" descr="Picture 42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585456" y="489116"/>
              <a:ext cx="247182" cy="103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Picture 47" descr="Picture 47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3569284" y="247463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Picture 48" descr="Picture 48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3636119" y="112946"/>
              <a:ext cx="498048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" name="Picture 49" descr="Picture 49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622059" y="80828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" name="Picture 50" descr="Picture 50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4556613" y="232419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" name="Picture 51" descr="Picture 51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385670" y="235964"/>
              <a:ext cx="398271" cy="3356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" name="Picture 52" descr="Picture 52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972426" y="298125"/>
              <a:ext cx="326798" cy="269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" name="Picture 53" descr="Picture 53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8287631" y="103575"/>
              <a:ext cx="320864" cy="464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" name="Picture 54" descr="Picture 54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7257385" y="267850"/>
              <a:ext cx="375418" cy="305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" name="Picture 55" descr="Picture 55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624666" y="471815"/>
              <a:ext cx="247181" cy="1034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" name="Picture 56" descr="Picture 56"/>
            <p:cNvPicPr>
              <a:picLocks noChangeAspect="1"/>
            </p:cNvPicPr>
            <p:nvPr/>
          </p:nvPicPr>
          <p:blipFill>
            <a:blip r:embed="rId32"/>
            <a:srcRect r="29378"/>
            <a:stretch>
              <a:fillRect/>
            </a:stretch>
          </p:blipFill>
          <p:spPr>
            <a:xfrm>
              <a:off x="8608493" y="230162"/>
              <a:ext cx="473750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" name="Picture 57" descr="Picture 57"/>
            <p:cNvPicPr>
              <a:picLocks noChangeAspect="1"/>
            </p:cNvPicPr>
            <p:nvPr/>
          </p:nvPicPr>
          <p:blipFill>
            <a:blip r:embed="rId33"/>
            <a:srcRect r="18297"/>
            <a:stretch>
              <a:fillRect/>
            </a:stretch>
          </p:blipFill>
          <p:spPr>
            <a:xfrm>
              <a:off x="8675328" y="95645"/>
              <a:ext cx="406915" cy="4739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" name="Picture 58" descr="Picture 58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661269" y="63527"/>
              <a:ext cx="470211" cy="5037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" name="Picture 59" descr="Picture 59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9423116" y="463268"/>
              <a:ext cx="174742" cy="1123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" name="Picture 60" descr="Picture 60"/>
            <p:cNvPicPr>
              <a:picLocks noChangeAspect="1"/>
            </p:cNvPicPr>
            <p:nvPr/>
          </p:nvPicPr>
          <p:blipFill>
            <a:blip r:embed="rId28"/>
            <a:srcRect l="18204"/>
            <a:stretch>
              <a:fillRect/>
            </a:stretch>
          </p:blipFill>
          <p:spPr>
            <a:xfrm>
              <a:off x="10123151" y="244242"/>
              <a:ext cx="177360" cy="331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" name="Picture 61" descr="Picture 61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8610527" y="238440"/>
              <a:ext cx="670822" cy="343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" name="Picture 62" descr="Picture 62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9597857" y="223396"/>
              <a:ext cx="482218" cy="346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" name="Picture 63" descr="Picture 63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426914" y="226941"/>
              <a:ext cx="398272" cy="335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" name="Picture 64" descr="Picture 64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015780" y="0"/>
              <a:ext cx="573970" cy="567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" name="Picture 65" descr="Picture 65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799435" y="186081"/>
              <a:ext cx="163536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" name="Picture 66" descr="Picture 66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0930838" y="155882"/>
              <a:ext cx="163537" cy="395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chemeClr val="accent5"/>
          </a:solidFill>
          <a:uFillTx/>
          <a:latin typeface="Roboto Regular Bold"/>
          <a:ea typeface="Roboto Regular Bold"/>
          <a:cs typeface="Roboto Regular Bold"/>
          <a:sym typeface="Roboto Regular Bold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chemeClr val="accent5"/>
          </a:solidFill>
          <a:uFillTx/>
          <a:latin typeface="Roboto Regular Bold"/>
          <a:ea typeface="Roboto Regular Bold"/>
          <a:cs typeface="Roboto Regular Bold"/>
          <a:sym typeface="Roboto Regular Bold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chemeClr val="accent5"/>
          </a:solidFill>
          <a:uFillTx/>
          <a:latin typeface="Roboto Regular Bold"/>
          <a:ea typeface="Roboto Regular Bold"/>
          <a:cs typeface="Roboto Regular Bold"/>
          <a:sym typeface="Roboto Regular Bold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chemeClr val="accent5"/>
          </a:solidFill>
          <a:uFillTx/>
          <a:latin typeface="Roboto Regular Bold"/>
          <a:ea typeface="Roboto Regular Bold"/>
          <a:cs typeface="Roboto Regular Bold"/>
          <a:sym typeface="Roboto Regular Bold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chemeClr val="accent5"/>
          </a:solidFill>
          <a:uFillTx/>
          <a:latin typeface="Roboto Regular Bold"/>
          <a:ea typeface="Roboto Regular Bold"/>
          <a:cs typeface="Roboto Regular Bold"/>
          <a:sym typeface="Roboto Regular Bold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chemeClr val="accent5"/>
          </a:solidFill>
          <a:uFillTx/>
          <a:latin typeface="Roboto Regular Bold"/>
          <a:ea typeface="Roboto Regular Bold"/>
          <a:cs typeface="Roboto Regular Bold"/>
          <a:sym typeface="Roboto Regular Bold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chemeClr val="accent5"/>
          </a:solidFill>
          <a:uFillTx/>
          <a:latin typeface="Roboto Regular Bold"/>
          <a:ea typeface="Roboto Regular Bold"/>
          <a:cs typeface="Roboto Regular Bold"/>
          <a:sym typeface="Roboto Regular Bold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chemeClr val="accent5"/>
          </a:solidFill>
          <a:uFillTx/>
          <a:latin typeface="Roboto Regular Bold"/>
          <a:ea typeface="Roboto Regular Bold"/>
          <a:cs typeface="Roboto Regular Bold"/>
          <a:sym typeface="Roboto Regular Bold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chemeClr val="accent5"/>
          </a:solidFill>
          <a:uFillTx/>
          <a:latin typeface="Roboto Regular Bold"/>
          <a:ea typeface="Roboto Regular Bold"/>
          <a:cs typeface="Roboto Regular Bold"/>
          <a:sym typeface="Roboto Regular Bold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5D6461"/>
          </a:solidFill>
          <a:uFillTx/>
          <a:latin typeface="Roboto Regular Regular"/>
          <a:ea typeface="Roboto Regular Regular"/>
          <a:cs typeface="Roboto Regular Regular"/>
          <a:sym typeface="Roboto Regular Regular"/>
        </a:defRPr>
      </a:lvl1pPr>
      <a:lvl2pPr marL="0" marR="0" indent="4572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5D6461"/>
          </a:solidFill>
          <a:uFillTx/>
          <a:latin typeface="Roboto Regular Regular"/>
          <a:ea typeface="Roboto Regular Regular"/>
          <a:cs typeface="Roboto Regular Regular"/>
          <a:sym typeface="Roboto Regular Regular"/>
        </a:defRPr>
      </a:lvl2pPr>
      <a:lvl3pPr marL="0" marR="0" indent="914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5D6461"/>
          </a:solidFill>
          <a:uFillTx/>
          <a:latin typeface="Roboto Regular Regular"/>
          <a:ea typeface="Roboto Regular Regular"/>
          <a:cs typeface="Roboto Regular Regular"/>
          <a:sym typeface="Roboto Regular Regular"/>
        </a:defRPr>
      </a:lvl3pPr>
      <a:lvl4pPr marL="0" marR="0" indent="1371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5D6461"/>
          </a:solidFill>
          <a:uFillTx/>
          <a:latin typeface="Roboto Regular Regular"/>
          <a:ea typeface="Roboto Regular Regular"/>
          <a:cs typeface="Roboto Regular Regular"/>
          <a:sym typeface="Roboto Regular Regular"/>
        </a:defRPr>
      </a:lvl4pPr>
      <a:lvl5pPr marL="0" marR="0" indent="1828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5D6461"/>
          </a:solidFill>
          <a:uFillTx/>
          <a:latin typeface="Roboto Regular Regular"/>
          <a:ea typeface="Roboto Regular Regular"/>
          <a:cs typeface="Roboto Regular Regular"/>
          <a:sym typeface="Roboto Regular Regular"/>
        </a:defRPr>
      </a:lvl5pPr>
      <a:lvl6pPr marL="26924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5D6461"/>
          </a:solidFill>
          <a:uFillTx/>
          <a:latin typeface="Roboto Regular Regular"/>
          <a:ea typeface="Roboto Regular Regular"/>
          <a:cs typeface="Roboto Regular Regular"/>
          <a:sym typeface="Roboto Regular Regular"/>
        </a:defRPr>
      </a:lvl6pPr>
      <a:lvl7pPr marL="31496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5D6461"/>
          </a:solidFill>
          <a:uFillTx/>
          <a:latin typeface="Roboto Regular Regular"/>
          <a:ea typeface="Roboto Regular Regular"/>
          <a:cs typeface="Roboto Regular Regular"/>
          <a:sym typeface="Roboto Regular Regular"/>
        </a:defRPr>
      </a:lvl7pPr>
      <a:lvl8pPr marL="36068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5D6461"/>
          </a:solidFill>
          <a:uFillTx/>
          <a:latin typeface="Roboto Regular Regular"/>
          <a:ea typeface="Roboto Regular Regular"/>
          <a:cs typeface="Roboto Regular Regular"/>
          <a:sym typeface="Roboto Regular Regular"/>
        </a:defRPr>
      </a:lvl8pPr>
      <a:lvl9pPr marL="40640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5D6461"/>
          </a:solidFill>
          <a:uFillTx/>
          <a:latin typeface="Roboto Regular Regular"/>
          <a:ea typeface="Roboto Regular Regular"/>
          <a:cs typeface="Roboto Regular Regular"/>
          <a:sym typeface="Roboto Regular Regular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reneighbors.org/yes-to-homes" TargetMode="External"/><Relationship Id="rId7" Type="http://schemas.openxmlformats.org/officeDocument/2006/relationships/hyperlink" Target="https://mhponline.org/housing-project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mnhousing.gov/home/rental-housing/housing-development-and-capital-programs/deferred-loans-and-grant-programs/state-housing-tax-credit-shtc" TargetMode="External"/><Relationship Id="rId5" Type="http://schemas.openxmlformats.org/officeDocument/2006/relationships/hyperlink" Target="https://www.google.com/url?q=https://www.revisor.mn.gov/bills/94/2026/0/SF/4123/&amp;sa=D&amp;source=editors&amp;ust=1787926948725314&amp;usg=AOvVaw3ZdS4BOa_JZdtN7oSQrX82" TargetMode="External"/><Relationship Id="rId4" Type="http://schemas.openxmlformats.org/officeDocument/2006/relationships/hyperlink" Target="https://www.google.com/url?q=https://www.revisor.mn.gov/bills/94/2026/0/HF/3895/&amp;sa=D&amp;source=editors&amp;ust=1787926948725288&amp;usg=AOvVaw0JoKBc8iwtY1REpnAfGJXO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lizabeth.glidden@mhponline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hyperlink" Target="https://mhponline.org/community-development/rural-communities/" TargetMode="External"/><Relationship Id="rId4" Type="http://schemas.openxmlformats.org/officeDocument/2006/relationships/hyperlink" Target="https://mhponline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Title 4"/>
          <p:cNvSpPr txBox="1"/>
          <p:nvPr/>
        </p:nvSpPr>
        <p:spPr>
          <a:xfrm>
            <a:off x="974467" y="1900970"/>
            <a:ext cx="10478707" cy="416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>
              <a:spcBef>
                <a:spcPts val="600"/>
              </a:spcBef>
              <a:defRPr sz="5400">
                <a:solidFill>
                  <a:schemeClr val="accent5"/>
                </a:solidFill>
                <a:latin typeface="Roboto Regular Bold"/>
                <a:ea typeface="Roboto Regular Bold"/>
                <a:cs typeface="Roboto Regular Bold"/>
                <a:sym typeface="Roboto Regular Bold"/>
              </a:defRPr>
            </a:pPr>
            <a:r>
              <a:t>Building for the Future: Policies to Increase Housing Production</a:t>
            </a:r>
            <a:endParaRPr sz="4400"/>
          </a:p>
          <a:p>
            <a:pPr>
              <a:spcBef>
                <a:spcPts val="600"/>
              </a:spcBef>
              <a:defRPr sz="200">
                <a:solidFill>
                  <a:schemeClr val="accent5"/>
                </a:solidFill>
                <a:latin typeface="Roboto Regular Regular"/>
                <a:ea typeface="Roboto Regular Regular"/>
                <a:cs typeface="Roboto Regular Regular"/>
                <a:sym typeface="Roboto Regular Regular"/>
              </a:defRPr>
            </a:pPr>
            <a:endParaRPr sz="4400">
              <a:latin typeface="Roboto Regular Bold"/>
              <a:ea typeface="Roboto Regular Bold"/>
              <a:cs typeface="Roboto Regular Bold"/>
              <a:sym typeface="Roboto Regular Bold"/>
            </a:endParaRPr>
          </a:p>
          <a:p>
            <a:pPr>
              <a:spcBef>
                <a:spcPts val="600"/>
              </a:spcBef>
              <a:defRPr sz="3700">
                <a:solidFill>
                  <a:schemeClr val="accent5"/>
                </a:solidFill>
                <a:latin typeface="Roboto Regular Regular"/>
                <a:ea typeface="Roboto Regular Regular"/>
                <a:cs typeface="Roboto Regular Regular"/>
                <a:sym typeface="Roboto Regular Regular"/>
              </a:defRPr>
            </a:pPr>
            <a:r>
              <a:rPr>
                <a:latin typeface="Roboto Regular Bold"/>
                <a:ea typeface="Roboto Regular Bold"/>
                <a:cs typeface="Roboto Regular Bold"/>
                <a:sym typeface="Roboto Regular Bold"/>
              </a:rPr>
              <a:t>The Council of State Governments, MLC Meeting</a:t>
            </a:r>
          </a:p>
          <a:p>
            <a:pPr>
              <a:spcBef>
                <a:spcPts val="600"/>
              </a:spcBef>
              <a:defRPr sz="3200" i="1">
                <a:solidFill>
                  <a:srgbClr val="2B4A5A"/>
                </a:solidFill>
                <a:latin typeface="Roboto Regular Regular"/>
                <a:ea typeface="Roboto Regular Regular"/>
                <a:cs typeface="Roboto Regular Regular"/>
                <a:sym typeface="Roboto Regular Regular"/>
              </a:defRPr>
            </a:pPr>
            <a:r>
              <a:t>Sunday, August 30, 2026</a:t>
            </a:r>
          </a:p>
          <a:p>
            <a:pPr>
              <a:spcBef>
                <a:spcPts val="600"/>
              </a:spcBef>
              <a:defRPr sz="3200" i="1">
                <a:solidFill>
                  <a:srgbClr val="2B4A5A"/>
                </a:solidFill>
                <a:latin typeface="Roboto Regular Regular"/>
                <a:ea typeface="Roboto Regular Regular"/>
                <a:cs typeface="Roboto Regular Regular"/>
                <a:sym typeface="Roboto Regular Regular"/>
              </a:defRPr>
            </a:pPr>
            <a:r>
              <a:t>Elizabeth Glidden, Deputy Executive Director, MHP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64" name="Screen Shot 2026-08-23 at 7.41.31 PM.png" descr="Screen Shot 2026-08-23 at 7.41.3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" y="-4426"/>
            <a:ext cx="12168910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As a national technical assistance provider, MHP helps communities turn housing need to a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58368">
              <a:defRPr sz="3168"/>
            </a:lvl1pPr>
          </a:lstStyle>
          <a:p>
            <a:r>
              <a:t>As a national technical assistance provider, MHP helps communities turn housing need to action</a:t>
            </a:r>
          </a:p>
        </p:txBody>
      </p:sp>
      <p:pic>
        <p:nvPicPr>
          <p:cNvPr id="567" name="Screenshot 2026-08-27 at 7.38.26 AM.png" descr="Screenshot 2026-08-27 at 7.38.26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653" y="1758937"/>
            <a:ext cx="6528694" cy="48415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State Housing Solutions"/>
          <p:cNvSpPr txBox="1">
            <a:spLocks noGrp="1"/>
          </p:cNvSpPr>
          <p:nvPr>
            <p:ph type="title"/>
          </p:nvPr>
        </p:nvSpPr>
        <p:spPr>
          <a:xfrm>
            <a:off x="266700" y="356615"/>
            <a:ext cx="9802715" cy="1325564"/>
          </a:xfrm>
          <a:prstGeom prst="rect">
            <a:avLst/>
          </a:prstGeom>
        </p:spPr>
        <p:txBody>
          <a:bodyPr/>
          <a:lstStyle/>
          <a:p>
            <a:r>
              <a:t>State Housing Solutions</a:t>
            </a:r>
          </a:p>
        </p:txBody>
      </p:sp>
      <p:sp>
        <p:nvSpPr>
          <p:cNvPr id="570" name="Production-focused messaging/policy…"/>
          <p:cNvSpPr txBox="1">
            <a:spLocks noGrp="1"/>
          </p:cNvSpPr>
          <p:nvPr>
            <p:ph type="body" sz="half" idx="4294967295"/>
          </p:nvPr>
        </p:nvSpPr>
        <p:spPr>
          <a:xfrm>
            <a:off x="467097" y="1968281"/>
            <a:ext cx="5980153" cy="4465760"/>
          </a:xfrm>
          <a:prstGeom prst="rect">
            <a:avLst/>
          </a:prstGeom>
        </p:spPr>
        <p:txBody>
          <a:bodyPr lIns="121899" tIns="121899" rIns="121899" bIns="121899"/>
          <a:lstStyle/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2109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Production-focused messaging/policy</a:t>
            </a:r>
          </a:p>
          <a:p>
            <a:pPr defTabSz="694944">
              <a:lnSpc>
                <a:spcPct val="115000"/>
              </a:lnSpc>
              <a:spcBef>
                <a:spcPts val="0"/>
              </a:spcBef>
              <a:defRPr sz="2109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2109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Bipartisan support</a:t>
            </a:r>
          </a:p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2109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2109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Multiyear campaigns</a:t>
            </a:r>
          </a:p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2109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2109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Large coalitions, unusual partners</a:t>
            </a:r>
          </a:p>
          <a:p>
            <a:pPr defTabSz="694944">
              <a:lnSpc>
                <a:spcPct val="115000"/>
              </a:lnSpc>
              <a:spcBef>
                <a:spcPts val="0"/>
              </a:spcBef>
              <a:defRPr sz="2109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2109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Lessons from peer states</a:t>
            </a:r>
          </a:p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1368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1368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37160" indent="-137160" defTabSz="694944">
              <a:lnSpc>
                <a:spcPct val="115000"/>
              </a:lnSpc>
              <a:spcBef>
                <a:spcPts val="0"/>
              </a:spcBef>
              <a:buSzPct val="100000"/>
              <a:buChar char="•"/>
              <a:defRPr sz="1368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694944">
              <a:lnSpc>
                <a:spcPct val="115000"/>
              </a:lnSpc>
              <a:spcBef>
                <a:spcPts val="0"/>
              </a:spcBef>
              <a:buClr>
                <a:srgbClr val="595959"/>
              </a:buClr>
              <a:buFont typeface="Arial"/>
              <a:defRPr sz="1368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571" name="Screen Shot 2026-08-27 at 5.01.24 PM.png" descr="Screen Shot 2026-08-27 at 5.01.2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3852" y="1840871"/>
            <a:ext cx="4059935" cy="1844403"/>
          </a:xfrm>
          <a:prstGeom prst="rect">
            <a:avLst/>
          </a:prstGeom>
          <a:ln w="12700">
            <a:miter lim="400000"/>
          </a:ln>
        </p:spPr>
      </p:pic>
      <p:sp>
        <p:nvSpPr>
          <p:cNvPr id="572" name="Multifamily projects…"/>
          <p:cNvSpPr/>
          <p:nvPr/>
        </p:nvSpPr>
        <p:spPr>
          <a:xfrm>
            <a:off x="7081601" y="4429369"/>
            <a:ext cx="4891032" cy="1126449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chemeClr val="accent2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/>
          <a:lstStyle>
            <a:lvl1pPr algn="ctr">
              <a:defRPr sz="2600">
                <a:latin typeface="Futura Bold"/>
                <a:ea typeface="Futura Bold"/>
                <a:cs typeface="Futura Bold"/>
                <a:sym typeface="Futura Bold"/>
              </a:defRPr>
            </a:lvl1pPr>
          </a:lstStyle>
          <a:p>
            <a:r>
              <a:t>Minnesota’s State Housing Tax Credit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64;p15"/>
          <p:cNvGrpSpPr/>
          <p:nvPr/>
        </p:nvGrpSpPr>
        <p:grpSpPr>
          <a:xfrm>
            <a:off x="2964847" y="1474196"/>
            <a:ext cx="8127901" cy="3909608"/>
            <a:chOff x="0" y="0"/>
            <a:chExt cx="8127900" cy="3909607"/>
          </a:xfrm>
        </p:grpSpPr>
        <p:sp>
          <p:nvSpPr>
            <p:cNvPr id="574" name="Google Shape;65;p15"/>
            <p:cNvSpPr/>
            <p:nvPr/>
          </p:nvSpPr>
          <p:spPr>
            <a:xfrm>
              <a:off x="0" y="-1"/>
              <a:ext cx="8127901" cy="1759201"/>
            </a:xfrm>
            <a:prstGeom prst="roundRect">
              <a:avLst>
                <a:gd name="adj" fmla="val 10000"/>
              </a:avLst>
            </a:prstGeom>
            <a:solidFill>
              <a:srgbClr val="CAD1D8">
                <a:alpha val="90200"/>
              </a:srgbClr>
            </a:solidFill>
            <a:ln w="12700" cap="flat">
              <a:solidFill>
                <a:srgbClr val="CAD1D8">
                  <a:alpha val="90200"/>
                </a:srgbClr>
              </a:solidFill>
              <a:prstDash val="solid"/>
              <a:miter lim="8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200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575" name="Google Shape;66;p15"/>
            <p:cNvSpPr/>
            <p:nvPr/>
          </p:nvSpPr>
          <p:spPr>
            <a:xfrm>
              <a:off x="243838" y="234575"/>
              <a:ext cx="2387701" cy="1290301"/>
            </a:xfrm>
            <a:prstGeom prst="roundRect">
              <a:avLst>
                <a:gd name="adj" fmla="val 10000"/>
              </a:avLst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solidFill>
                <a:srgbClr val="FFFFFF"/>
              </a:solidFill>
              <a:prstDash val="solid"/>
              <a:miter lim="8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200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576" name="Google Shape;67;p15"/>
            <p:cNvSpPr/>
            <p:nvPr/>
          </p:nvSpPr>
          <p:spPr>
            <a:xfrm rot="10800000">
              <a:off x="136153" y="1759208"/>
              <a:ext cx="2387701" cy="215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3" y="0"/>
                  </a:moveTo>
                  <a:lnTo>
                    <a:pt x="19557" y="0"/>
                  </a:lnTo>
                  <a:cubicBezTo>
                    <a:pt x="20685" y="0"/>
                    <a:pt x="21600" y="1015"/>
                    <a:pt x="21600" y="2268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268"/>
                  </a:lnTo>
                  <a:cubicBezTo>
                    <a:pt x="0" y="1015"/>
                    <a:pt x="915" y="0"/>
                    <a:pt x="2043" y="0"/>
                  </a:cubicBezTo>
                  <a:close/>
                </a:path>
              </a:pathLst>
            </a:custGeom>
            <a:solidFill>
              <a:srgbClr val="F8BC24"/>
            </a:solidFill>
            <a:ln w="12700" cap="flat">
              <a:solidFill>
                <a:srgbClr val="FFFFFF"/>
              </a:solidFill>
              <a:prstDash val="solid"/>
              <a:miter lim="8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200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577" name="Google Shape;68;p15"/>
            <p:cNvSpPr txBox="1"/>
            <p:nvPr/>
          </p:nvSpPr>
          <p:spPr>
            <a:xfrm>
              <a:off x="202382" y="1759322"/>
              <a:ext cx="2255401" cy="1373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49366" tIns="149366" rIns="149366" bIns="149366" numCol="1" anchor="t">
              <a:spAutoFit/>
            </a:bodyPr>
            <a:lstStyle>
              <a:lvl1pPr algn="ctr" defTabSz="1219200">
                <a:lnSpc>
                  <a:spcPct val="90000"/>
                </a:lnSpc>
                <a:defRPr sz="2000" b="1">
                  <a:solidFill>
                    <a:srgbClr val="FFFFFF"/>
                  </a:solidFill>
                </a:defRPr>
              </a:lvl1pPr>
            </a:lstStyle>
            <a:p>
              <a:r>
                <a:t>… Starter Homes In Growing Communities</a:t>
              </a:r>
            </a:p>
          </p:txBody>
        </p:sp>
        <p:sp>
          <p:nvSpPr>
            <p:cNvPr id="578" name="Google Shape;69;p15"/>
            <p:cNvSpPr/>
            <p:nvPr/>
          </p:nvSpPr>
          <p:spPr>
            <a:xfrm>
              <a:off x="2870200" y="234575"/>
              <a:ext cx="2387700" cy="1290301"/>
            </a:xfrm>
            <a:prstGeom prst="roundRect">
              <a:avLst>
                <a:gd name="adj" fmla="val 10000"/>
              </a:avLst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solidFill>
                <a:srgbClr val="FFFFFF"/>
              </a:solidFill>
              <a:prstDash val="solid"/>
              <a:miter lim="8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200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579" name="Google Shape;70;p15"/>
            <p:cNvSpPr/>
            <p:nvPr/>
          </p:nvSpPr>
          <p:spPr>
            <a:xfrm rot="10800000">
              <a:off x="2870099" y="1759208"/>
              <a:ext cx="2387701" cy="215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3" y="0"/>
                  </a:moveTo>
                  <a:lnTo>
                    <a:pt x="19557" y="0"/>
                  </a:lnTo>
                  <a:cubicBezTo>
                    <a:pt x="20685" y="0"/>
                    <a:pt x="21600" y="1015"/>
                    <a:pt x="21600" y="2268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268"/>
                  </a:lnTo>
                  <a:cubicBezTo>
                    <a:pt x="0" y="1015"/>
                    <a:pt x="915" y="0"/>
                    <a:pt x="2043" y="0"/>
                  </a:cubicBezTo>
                  <a:close/>
                </a:path>
              </a:pathLst>
            </a:custGeom>
            <a:solidFill>
              <a:srgbClr val="FF4B2A"/>
            </a:solidFill>
            <a:ln w="12700" cap="flat">
              <a:solidFill>
                <a:srgbClr val="FFFFFF"/>
              </a:solidFill>
              <a:prstDash val="solid"/>
              <a:miter lim="8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200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580" name="Google Shape;71;p15"/>
            <p:cNvSpPr txBox="1"/>
            <p:nvPr/>
          </p:nvSpPr>
          <p:spPr>
            <a:xfrm>
              <a:off x="2936328" y="1759322"/>
              <a:ext cx="2255402" cy="1373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49366" tIns="149366" rIns="149366" bIns="149366" numCol="1" anchor="t">
              <a:spAutoFit/>
            </a:bodyPr>
            <a:lstStyle>
              <a:lvl1pPr algn="ctr" defTabSz="1219200">
                <a:lnSpc>
                  <a:spcPct val="90000"/>
                </a:lnSpc>
                <a:defRPr sz="2000" b="1">
                  <a:solidFill>
                    <a:srgbClr val="FFFFFF"/>
                  </a:solidFill>
                </a:defRPr>
              </a:lvl1pPr>
            </a:lstStyle>
            <a:p>
              <a:r>
                <a:t>… More Home Options In Existing Neighborhoods</a:t>
              </a:r>
            </a:p>
          </p:txBody>
        </p:sp>
        <p:sp>
          <p:nvSpPr>
            <p:cNvPr id="581" name="Google Shape;72;p15"/>
            <p:cNvSpPr/>
            <p:nvPr/>
          </p:nvSpPr>
          <p:spPr>
            <a:xfrm>
              <a:off x="5496559" y="234575"/>
              <a:ext cx="2387701" cy="1290301"/>
            </a:xfrm>
            <a:prstGeom prst="roundRect">
              <a:avLst>
                <a:gd name="adj" fmla="val 10000"/>
              </a:avLst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solidFill>
                <a:srgbClr val="FFFFFF"/>
              </a:solidFill>
              <a:prstDash val="solid"/>
              <a:miter lim="8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200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582" name="Google Shape;73;p15"/>
            <p:cNvSpPr/>
            <p:nvPr/>
          </p:nvSpPr>
          <p:spPr>
            <a:xfrm rot="10800000">
              <a:off x="5496459" y="1759208"/>
              <a:ext cx="2387701" cy="215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3" y="0"/>
                  </a:moveTo>
                  <a:lnTo>
                    <a:pt x="19557" y="0"/>
                  </a:lnTo>
                  <a:cubicBezTo>
                    <a:pt x="20685" y="0"/>
                    <a:pt x="21600" y="1015"/>
                    <a:pt x="21600" y="2268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268"/>
                  </a:lnTo>
                  <a:cubicBezTo>
                    <a:pt x="0" y="1015"/>
                    <a:pt x="915" y="0"/>
                    <a:pt x="2043" y="0"/>
                  </a:cubicBezTo>
                  <a:close/>
                </a:path>
              </a:pathLst>
            </a:custGeom>
            <a:solidFill>
              <a:srgbClr val="056F7F"/>
            </a:solidFill>
            <a:ln w="12700" cap="flat">
              <a:solidFill>
                <a:srgbClr val="FFFFFF"/>
              </a:solidFill>
              <a:prstDash val="solid"/>
              <a:miter lim="8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1219200">
                <a:defRPr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583" name="Google Shape;74;p15"/>
            <p:cNvSpPr txBox="1"/>
            <p:nvPr/>
          </p:nvSpPr>
          <p:spPr>
            <a:xfrm>
              <a:off x="5562687" y="1759322"/>
              <a:ext cx="2255402" cy="11099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49366" tIns="149366" rIns="149366" bIns="149366" numCol="1" anchor="t">
              <a:spAutoFit/>
            </a:bodyPr>
            <a:lstStyle>
              <a:lvl1pPr algn="ctr" defTabSz="1219200">
                <a:lnSpc>
                  <a:spcPct val="90000"/>
                </a:lnSpc>
                <a:defRPr sz="2000" b="1">
                  <a:solidFill>
                    <a:srgbClr val="FFFFFF"/>
                  </a:solidFill>
                </a:defRPr>
              </a:lvl1pPr>
            </a:lstStyle>
            <a:p>
              <a:r>
                <a:t>… More Homes Near Jobs and Transit </a:t>
              </a:r>
            </a:p>
          </p:txBody>
        </p:sp>
      </p:grpSp>
      <p:sp>
        <p:nvSpPr>
          <p:cNvPr id="585" name="Google Shape;75;p15"/>
          <p:cNvSpPr/>
          <p:nvPr/>
        </p:nvSpPr>
        <p:spPr>
          <a:xfrm>
            <a:off x="2799597" y="5543357"/>
            <a:ext cx="8458401" cy="1156401"/>
          </a:xfrm>
          <a:prstGeom prst="roundRect">
            <a:avLst>
              <a:gd name="adj" fmla="val 16667"/>
            </a:avLst>
          </a:prstGeom>
          <a:solidFill>
            <a:srgbClr val="4285F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21920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6" name="Google Shape;76;p15"/>
          <p:cNvSpPr txBox="1"/>
          <p:nvPr/>
        </p:nvSpPr>
        <p:spPr>
          <a:xfrm>
            <a:off x="3436931" y="5697994"/>
            <a:ext cx="7183734" cy="7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 defTabSz="1219200">
              <a:defRPr sz="2400" b="1">
                <a:solidFill>
                  <a:srgbClr val="FFFFFF"/>
                </a:solidFill>
              </a:defRPr>
            </a:lvl1pPr>
          </a:lstStyle>
          <a:p>
            <a:r>
              <a:t>Streamlined Approval For All Housing Meeting These Standards</a:t>
            </a:r>
          </a:p>
        </p:txBody>
      </p:sp>
      <p:sp>
        <p:nvSpPr>
          <p:cNvPr id="587" name="Google Shape;77;p15"/>
          <p:cNvSpPr/>
          <p:nvPr/>
        </p:nvSpPr>
        <p:spPr>
          <a:xfrm>
            <a:off x="2611732" y="219091"/>
            <a:ext cx="8458401" cy="1089201"/>
          </a:xfrm>
          <a:prstGeom prst="roundRect">
            <a:avLst>
              <a:gd name="adj" fmla="val 16667"/>
            </a:avLst>
          </a:prstGeom>
          <a:solidFill>
            <a:srgbClr val="4285F4"/>
          </a:solidFill>
          <a:ln w="12700">
            <a:solidFill>
              <a:srgbClr val="082836"/>
            </a:solidFill>
            <a:miter lim="8000"/>
          </a:ln>
        </p:spPr>
        <p:txBody>
          <a:bodyPr lIns="0" tIns="0" rIns="0" bIns="0" anchor="ctr"/>
          <a:lstStyle/>
          <a:p>
            <a:pPr algn="ctr" defTabSz="1219200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8" name="Google Shape;78;p15"/>
          <p:cNvSpPr txBox="1"/>
          <p:nvPr/>
        </p:nvSpPr>
        <p:spPr>
          <a:xfrm>
            <a:off x="3436931" y="367377"/>
            <a:ext cx="7183734" cy="7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 algn="ctr" defTabSz="1219200">
              <a:defRPr sz="2400" b="1">
                <a:solidFill>
                  <a:srgbClr val="FFFFFF"/>
                </a:solidFill>
              </a:defRPr>
            </a:lvl1pPr>
          </a:lstStyle>
          <a:p>
            <a:r>
              <a:t>Clear Performance Standards and Range Of Housing Options To Build…</a:t>
            </a:r>
          </a:p>
        </p:txBody>
      </p:sp>
      <p:pic>
        <p:nvPicPr>
          <p:cNvPr id="589" name="Screen Shot 2026-08-27 at 5.01.24 PM.png" descr="Screen Shot 2026-08-27 at 5.01.24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88" y="1304627"/>
            <a:ext cx="2425525" cy="1101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90" name="Screen Shot 2026-08-27 at 5.35.25 PM.png" descr="Screen Shot 2026-08-27 at 5.35.25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3" y="3080480"/>
            <a:ext cx="2953341" cy="23033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Screen Shot 2026-08-27 at 5.35.25 PM.png" descr="Screen Shot 2026-08-27 at 5.35.2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4086" y="1949768"/>
            <a:ext cx="3793367" cy="2958464"/>
          </a:xfrm>
          <a:prstGeom prst="rect">
            <a:avLst/>
          </a:prstGeom>
          <a:ln w="12700">
            <a:miter lim="400000"/>
          </a:ln>
        </p:spPr>
      </p:pic>
      <p:sp>
        <p:nvSpPr>
          <p:cNvPr id="593" name="Yes to Homes!"/>
          <p:cNvSpPr txBox="1">
            <a:spLocks noGrp="1"/>
          </p:cNvSpPr>
          <p:nvPr>
            <p:ph type="title"/>
          </p:nvPr>
        </p:nvSpPr>
        <p:spPr>
          <a:xfrm>
            <a:off x="562809" y="343741"/>
            <a:ext cx="8831885" cy="1325564"/>
          </a:xfrm>
          <a:prstGeom prst="rect">
            <a:avLst/>
          </a:prstGeom>
        </p:spPr>
        <p:txBody>
          <a:bodyPr/>
          <a:lstStyle/>
          <a:p>
            <a:r>
              <a:t>Yes to Homes! </a:t>
            </a:r>
          </a:p>
        </p:txBody>
      </p:sp>
      <p:sp>
        <p:nvSpPr>
          <p:cNvPr id="594" name="Strengths…"/>
          <p:cNvSpPr txBox="1">
            <a:spLocks noGrp="1"/>
          </p:cNvSpPr>
          <p:nvPr>
            <p:ph type="body" sz="half" idx="4294967295"/>
          </p:nvPr>
        </p:nvSpPr>
        <p:spPr>
          <a:xfrm>
            <a:off x="441348" y="1659297"/>
            <a:ext cx="5980154" cy="4465760"/>
          </a:xfrm>
          <a:prstGeom prst="rect">
            <a:avLst/>
          </a:prstGeom>
        </p:spPr>
        <p:txBody>
          <a:bodyPr lIns="121899" tIns="121899" rIns="121899" bIns="121899"/>
          <a:lstStyle/>
          <a:p>
            <a:pPr defTabSz="1146047">
              <a:lnSpc>
                <a:spcPct val="115000"/>
              </a:lnSpc>
              <a:spcBef>
                <a:spcPts val="0"/>
              </a:spcBef>
              <a:defRPr sz="2256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Strengths</a:t>
            </a:r>
          </a:p>
          <a:p>
            <a:pPr defTabSz="1146047">
              <a:lnSpc>
                <a:spcPct val="115000"/>
              </a:lnSpc>
              <a:spcBef>
                <a:spcPts val="0"/>
              </a:spcBef>
              <a:defRPr sz="2256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Strong bipartisan lawmaker champions</a:t>
            </a:r>
          </a:p>
          <a:p>
            <a:pPr defTabSz="1146047">
              <a:lnSpc>
                <a:spcPct val="115000"/>
              </a:lnSpc>
              <a:spcBef>
                <a:spcPts val="0"/>
              </a:spcBef>
              <a:defRPr sz="2256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Powerful narrative - controlling the message</a:t>
            </a:r>
          </a:p>
          <a:p>
            <a:pPr defTabSz="1146047">
              <a:lnSpc>
                <a:spcPct val="115000"/>
              </a:lnSpc>
              <a:spcBef>
                <a:spcPts val="0"/>
              </a:spcBef>
              <a:defRPr sz="2256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Active, growing coalition</a:t>
            </a:r>
          </a:p>
          <a:p>
            <a:pPr defTabSz="1146047">
              <a:lnSpc>
                <a:spcPct val="115000"/>
              </a:lnSpc>
              <a:spcBef>
                <a:spcPts val="0"/>
              </a:spcBef>
              <a:defRPr sz="2256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1146047">
              <a:lnSpc>
                <a:spcPct val="115000"/>
              </a:lnSpc>
              <a:spcBef>
                <a:spcPts val="0"/>
              </a:spcBef>
              <a:defRPr sz="2256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Opportunities</a:t>
            </a:r>
          </a:p>
          <a:p>
            <a:pPr defTabSz="1146047">
              <a:lnSpc>
                <a:spcPct val="115000"/>
              </a:lnSpc>
              <a:spcBef>
                <a:spcPts val="0"/>
              </a:spcBef>
              <a:defRPr sz="2256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Continue to address “local control” concerns</a:t>
            </a:r>
          </a:p>
          <a:p>
            <a:pPr defTabSz="1146047">
              <a:lnSpc>
                <a:spcPct val="115000"/>
              </a:lnSpc>
              <a:spcBef>
                <a:spcPts val="0"/>
              </a:spcBef>
              <a:defRPr sz="2256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Increase Leadership support (House/Senate)</a:t>
            </a:r>
          </a:p>
          <a:p>
            <a:pPr defTabSz="1146047">
              <a:lnSpc>
                <a:spcPct val="115000"/>
              </a:lnSpc>
              <a:spcBef>
                <a:spcPts val="0"/>
              </a:spcBef>
              <a:buClr>
                <a:srgbClr val="595959"/>
              </a:buClr>
              <a:buFont typeface="Arial"/>
              <a:defRPr sz="2256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94;p20"/>
          <p:cNvSpPr txBox="1">
            <a:spLocks noGrp="1"/>
          </p:cNvSpPr>
          <p:nvPr>
            <p:ph type="title"/>
          </p:nvPr>
        </p:nvSpPr>
        <p:spPr>
          <a:xfrm>
            <a:off x="415599" y="593366"/>
            <a:ext cx="11360802" cy="763601"/>
          </a:xfrm>
          <a:prstGeom prst="rect">
            <a:avLst/>
          </a:prstGeom>
        </p:spPr>
        <p:txBody>
          <a:bodyPr/>
          <a:lstStyle>
            <a:lvl1pPr defTabSz="1024127">
              <a:defRPr sz="3696" b="1">
                <a:solidFill>
                  <a:srgbClr val="2B4C54"/>
                </a:solidFill>
              </a:defRPr>
            </a:lvl1pPr>
          </a:lstStyle>
          <a:p>
            <a:r>
              <a:t>Yes to Homes! </a:t>
            </a:r>
          </a:p>
        </p:txBody>
      </p:sp>
      <p:sp>
        <p:nvSpPr>
          <p:cNvPr id="597" name="Google Shape;95;p20"/>
          <p:cNvSpPr txBox="1">
            <a:spLocks noGrp="1"/>
          </p:cNvSpPr>
          <p:nvPr>
            <p:ph type="body" idx="1"/>
          </p:nvPr>
        </p:nvSpPr>
        <p:spPr>
          <a:xfrm>
            <a:off x="415599" y="1536633"/>
            <a:ext cx="11360802" cy="455520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/>
            </a:pPr>
            <a:r>
              <a:t>3 Bills in 2025 → 1 Bill in 2026</a:t>
            </a:r>
          </a:p>
          <a:p>
            <a:pPr marL="996950" indent="-412750">
              <a:spcBef>
                <a:spcPts val="1600"/>
              </a:spcBef>
              <a:buSzPts val="2000"/>
              <a:defRPr sz="2000"/>
            </a:pPr>
            <a:r>
              <a:t>Interim last year: drafting and refining process of new bill language</a:t>
            </a:r>
          </a:p>
          <a:p>
            <a:pPr marL="0" indent="0">
              <a:spcBef>
                <a:spcPts val="1600"/>
              </a:spcBef>
              <a:buSzTx/>
              <a:buNone/>
              <a:defRPr b="1"/>
            </a:pPr>
            <a:r>
              <a:t>1 Bill Concept Rollout Led by Bill Authors</a:t>
            </a:r>
          </a:p>
          <a:p>
            <a:pPr marL="996950" indent="-412750">
              <a:spcBef>
                <a:spcPts val="1600"/>
              </a:spcBef>
              <a:buSzPts val="2000"/>
              <a:defRPr sz="2000"/>
            </a:pPr>
            <a:r>
              <a:t>Conversations with local elected officials, city groups, and fellow legislators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1" name="Google Shape;100;p21"/>
          <p:cNvGraphicFramePr/>
          <p:nvPr/>
        </p:nvGraphicFramePr>
        <p:xfrm>
          <a:off x="504433" y="351133"/>
          <a:ext cx="11183101" cy="601463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396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4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5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1100"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Base: All Cities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4E8B98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Base+: &gt; 5k or 2.5k in Metro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4E8B98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 b="1">
                          <a:solidFill>
                            <a:srgbClr val="FFFFFF"/>
                          </a:solidFill>
                        </a:rPr>
                        <a:t>Menu: # based on size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4E8B9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246"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Removes aesthetic mandates​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Administrative approval​ for multifamily that meets certain standards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Mixed housing in % of area zoned for single-family​ 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213"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Prohibition on requiring HOAs as condition of permit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Mixed housing​: duplexes​, tri- quad-, townhomes​, in 33% SF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Multifamily in % of area zoned for commercial use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8948"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Accessory dwelling units permitted (minimum number)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t>Greenfield lot sizes and bulk controls: no larger than 1/8 of acre​, 1,500 square feet for a townhouse in greenfield or mixed housing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Parking minimums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1604"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endParaRPr/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Multifamily in commercial​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Upzoning - increase FAR by 25%, 8 units in SF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100"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endParaRPr/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19200">
                        <a:defRPr sz="1800">
                          <a:solidFill>
                            <a:srgbClr val="000000"/>
                          </a:solidFill>
                        </a:defRPr>
                      </a:pPr>
                      <a:endParaRPr/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19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Housing Trust Fund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216">
                <a:tc>
                  <a:txBody>
                    <a:bodyPr/>
                    <a:lstStyle/>
                    <a:p>
                      <a:pPr marR="67733" algn="l" defTabSz="1219200">
                        <a:lnSpc>
                          <a:spcPct val="115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endParaRPr/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3175">
                      <a:solidFill>
                        <a:srgbClr val="000000"/>
                      </a:solidFill>
                    </a:lnT>
                    <a:lnB w="3175">
                      <a:solidFill>
                        <a:srgbClr val="000000"/>
                      </a:solidFill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19200">
                        <a:defRPr sz="1800">
                          <a:solidFill>
                            <a:srgbClr val="000000"/>
                          </a:solidFill>
                        </a:defRPr>
                      </a:pPr>
                      <a:endParaRPr/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3175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2192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/>
                        <a:t>Development subsidies</a:t>
                      </a:r>
                    </a:p>
                  </a:txBody>
                  <a:tcPr marL="91425" marR="91425" marT="91425" marB="91425" horzOverflow="overflow">
                    <a:lnL w="3175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138;p27"/>
          <p:cNvSpPr txBox="1">
            <a:spLocks noGrp="1"/>
          </p:cNvSpPr>
          <p:nvPr>
            <p:ph type="body" idx="1"/>
          </p:nvPr>
        </p:nvSpPr>
        <p:spPr>
          <a:xfrm>
            <a:off x="415599" y="1536633"/>
            <a:ext cx="11360802" cy="4555201"/>
          </a:xfrm>
          <a:prstGeom prst="rect">
            <a:avLst/>
          </a:prstGeom>
        </p:spPr>
        <p:txBody>
          <a:bodyPr/>
          <a:lstStyle/>
          <a:p>
            <a:r>
              <a:t>By the numbers</a:t>
            </a:r>
          </a:p>
          <a:p>
            <a:pPr marL="1005114" lvl="1" indent="-408214">
              <a:buSzPts val="1800"/>
              <a:defRPr sz="1800"/>
            </a:pPr>
            <a:r>
              <a:t>6 OpEds </a:t>
            </a:r>
          </a:p>
          <a:p>
            <a:pPr marL="1005114" lvl="1" indent="-408214">
              <a:buSzPts val="1800"/>
              <a:defRPr sz="1800"/>
            </a:pPr>
            <a:r>
              <a:t>Coalition members use social media highlight Starter Homes Ac</a:t>
            </a:r>
          </a:p>
          <a:p>
            <a:pPr marL="1005114" lvl="1" indent="-408214">
              <a:buSzPts val="1800"/>
              <a:defRPr sz="1800"/>
            </a:pPr>
            <a:r>
              <a:t>Invite community members to take action</a:t>
            </a:r>
          </a:p>
          <a:p>
            <a:pPr marL="1005114" lvl="1" indent="-408214">
              <a:buSzPts val="1800"/>
              <a:defRPr sz="1800"/>
            </a:pPr>
            <a:r>
              <a:t>6+ LTEs placed</a:t>
            </a:r>
          </a:p>
          <a:p>
            <a:r>
              <a:t>Tone shift</a:t>
            </a:r>
          </a:p>
          <a:p>
            <a:pPr marL="1005114" lvl="1" indent="-408214">
              <a:buSzPts val="1800"/>
              <a:defRPr sz="1800"/>
            </a:pPr>
            <a:r>
              <a:t>During 2026, see growing support from media and lawmakers </a:t>
            </a:r>
          </a:p>
          <a:p>
            <a:pPr marL="1005114" lvl="1" indent="-408214">
              <a:buSzPts val="1800"/>
              <a:defRPr sz="1800"/>
            </a:pPr>
            <a:r>
              <a:t>House Speaker signals support in press </a:t>
            </a:r>
          </a:p>
          <a:p>
            <a:pPr marL="1005114" lvl="1" indent="-408214">
              <a:buSzPts val="1800"/>
              <a:defRPr sz="1800"/>
            </a:pPr>
            <a:r>
              <a:t>City that placed moratorium on construction received negative media coverage and commentary</a:t>
            </a:r>
          </a:p>
        </p:txBody>
      </p:sp>
      <p:sp>
        <p:nvSpPr>
          <p:cNvPr id="606" name="Google Shape;139;p27"/>
          <p:cNvSpPr txBox="1">
            <a:spLocks noGrp="1"/>
          </p:cNvSpPr>
          <p:nvPr>
            <p:ph type="title"/>
          </p:nvPr>
        </p:nvSpPr>
        <p:spPr>
          <a:xfrm>
            <a:off x="415599" y="593366"/>
            <a:ext cx="11360802" cy="763601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2B4C54"/>
                </a:solidFill>
              </a:defRPr>
            </a:lvl1pPr>
          </a:lstStyle>
          <a:p>
            <a:r>
              <a:t>Yes to Homes! Winning the Public Opinion Debate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09" name="Screen Shot 2026-08-23 at 5.46.46 PM.png" descr="Screen Shot 2026-08-23 at 5.46.4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837"/>
            <a:ext cx="12192001" cy="68354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Minnesota’s State Housing Tax Credit"/>
          <p:cNvSpPr txBox="1">
            <a:spLocks noGrp="1"/>
          </p:cNvSpPr>
          <p:nvPr>
            <p:ph type="title"/>
          </p:nvPr>
        </p:nvSpPr>
        <p:spPr>
          <a:xfrm>
            <a:off x="562809" y="343741"/>
            <a:ext cx="9623592" cy="1325564"/>
          </a:xfrm>
          <a:prstGeom prst="rect">
            <a:avLst/>
          </a:prstGeom>
        </p:spPr>
        <p:txBody>
          <a:bodyPr/>
          <a:lstStyle/>
          <a:p>
            <a:r>
              <a:t>Minnesota’s State Housing Tax Credit</a:t>
            </a:r>
          </a:p>
        </p:txBody>
      </p:sp>
      <p:sp>
        <p:nvSpPr>
          <p:cNvPr id="612" name="$9.9 million in state housing tax credits available annually for 6 years, starting in 2023 (sunsets in 2028)…"/>
          <p:cNvSpPr txBox="1">
            <a:spLocks noGrp="1"/>
          </p:cNvSpPr>
          <p:nvPr>
            <p:ph type="body" idx="4294967295"/>
          </p:nvPr>
        </p:nvSpPr>
        <p:spPr>
          <a:xfrm>
            <a:off x="676349" y="1661807"/>
            <a:ext cx="9302851" cy="4532384"/>
          </a:xfrm>
          <a:prstGeom prst="rect">
            <a:avLst/>
          </a:prstGeom>
        </p:spPr>
        <p:txBody>
          <a:bodyPr lIns="45718" tIns="45718" rIns="45718" bIns="45718"/>
          <a:lstStyle/>
          <a:p>
            <a:pPr marL="280735" indent="-280735">
              <a:lnSpc>
                <a:spcPct val="100000"/>
              </a:lnSpc>
              <a:spcBef>
                <a:spcPts val="1800"/>
              </a:spcBef>
              <a:buSzPct val="100000"/>
              <a:buChar char="•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$9.9 million in state housing tax credits available annually for 6 years, starting in 2023 (</a:t>
            </a:r>
            <a:r>
              <a:rPr i="1"/>
              <a:t>sunsets in 2028</a:t>
            </a:r>
            <a:r>
              <a:t>)</a:t>
            </a:r>
          </a:p>
          <a:p>
            <a:pPr marL="280735" indent="-280735">
              <a:lnSpc>
                <a:spcPct val="100000"/>
              </a:lnSpc>
              <a:spcBef>
                <a:spcPts val="1800"/>
              </a:spcBef>
              <a:buSzPct val="100000"/>
              <a:buChar char="•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Eligible taxpayers can contribute from $1000 to $2 million and receive a 85% state tax credit</a:t>
            </a:r>
          </a:p>
          <a:p>
            <a:pPr marL="280735" indent="-280735">
              <a:lnSpc>
                <a:spcPct val="100000"/>
              </a:lnSpc>
              <a:spcBef>
                <a:spcPts val="1800"/>
              </a:spcBef>
              <a:buSzPct val="100000"/>
              <a:buChar char="•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Taxpayers can indicate if they are providing a Designated Contribution for a Qualified Project or contributing to the general pool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Minnesota’s State Housing Tax Credit"/>
          <p:cNvSpPr txBox="1">
            <a:spLocks noGrp="1"/>
          </p:cNvSpPr>
          <p:nvPr>
            <p:ph type="title"/>
          </p:nvPr>
        </p:nvSpPr>
        <p:spPr>
          <a:xfrm>
            <a:off x="562809" y="343741"/>
            <a:ext cx="9623592" cy="1325564"/>
          </a:xfrm>
          <a:prstGeom prst="rect">
            <a:avLst/>
          </a:prstGeom>
        </p:spPr>
        <p:txBody>
          <a:bodyPr/>
          <a:lstStyle/>
          <a:p>
            <a:r>
              <a:t>Minnesota’s State Housing Tax Credit</a:t>
            </a:r>
          </a:p>
        </p:txBody>
      </p:sp>
      <p:pic>
        <p:nvPicPr>
          <p:cNvPr id="615" name="Screenshot 2026-08-27 at 2.08.52 PM.png" descr="Screenshot 2026-08-27 at 2.08.5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564" y="1529034"/>
            <a:ext cx="2959101" cy="4953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6" name="Screenshot 2026-08-27 at 2.10.05 PM.png" descr="Screenshot 2026-08-27 at 2.10.0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256" y="1562638"/>
            <a:ext cx="1358901" cy="1460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7" name="Screenshot 2026-08-27 at 2.10.13 PM.png" descr="Screenshot 2026-08-27 at 2.10.13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2916" y="1581688"/>
            <a:ext cx="1320801" cy="1422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8" name="Screenshot 2026-08-27 at 2.10.20 PM.png" descr="Screenshot 2026-08-27 at 2.10.20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5206" y="3350184"/>
            <a:ext cx="1397001" cy="1574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9" name="Screenshot 2026-08-27 at 2.10.28 PM.png" descr="Screenshot 2026-08-27 at 2.10.28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3066" y="3305734"/>
            <a:ext cx="1460501" cy="1663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20" name="Screenshot 2026-08-27 at 2.10.37 PM.png" descr="Screenshot 2026-08-27 at 2.10.37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2502" y="5121279"/>
            <a:ext cx="1159804" cy="1422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Eligible Projects"/>
          <p:cNvGrpSpPr/>
          <p:nvPr/>
        </p:nvGrpSpPr>
        <p:grpSpPr>
          <a:xfrm>
            <a:off x="1045101" y="1682381"/>
            <a:ext cx="3066459" cy="1270001"/>
            <a:chOff x="0" y="0"/>
            <a:chExt cx="3066458" cy="1270000"/>
          </a:xfrm>
        </p:grpSpPr>
        <p:sp>
          <p:nvSpPr>
            <p:cNvPr id="622" name="Rounded Rectangle"/>
            <p:cNvSpPr/>
            <p:nvPr/>
          </p:nvSpPr>
          <p:spPr>
            <a:xfrm>
              <a:off x="0" y="0"/>
              <a:ext cx="3066459" cy="1270001"/>
            </a:xfrm>
            <a:prstGeom prst="roundRect">
              <a:avLst>
                <a:gd name="adj" fmla="val 15000"/>
              </a:avLst>
            </a:prstGeom>
            <a:solidFill>
              <a:srgbClr val="87D3D5"/>
            </a:solidFill>
            <a:ln w="127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b="1"/>
              </a:pPr>
              <a:endParaRPr/>
            </a:p>
          </p:txBody>
        </p:sp>
        <p:sp>
          <p:nvSpPr>
            <p:cNvPr id="623" name="Eligible Projects"/>
            <p:cNvSpPr txBox="1"/>
            <p:nvPr/>
          </p:nvSpPr>
          <p:spPr>
            <a:xfrm>
              <a:off x="62145" y="459670"/>
              <a:ext cx="2942169" cy="350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b="1"/>
              </a:lvl1pPr>
            </a:lstStyle>
            <a:p>
              <a:r>
                <a:t>Eligible Projects</a:t>
              </a:r>
            </a:p>
          </p:txBody>
        </p:sp>
      </p:grpSp>
      <p:grpSp>
        <p:nvGrpSpPr>
          <p:cNvPr id="627" name="Eligible Activities"/>
          <p:cNvGrpSpPr/>
          <p:nvPr/>
        </p:nvGrpSpPr>
        <p:grpSpPr>
          <a:xfrm>
            <a:off x="1045101" y="3186934"/>
            <a:ext cx="3066459" cy="1270002"/>
            <a:chOff x="0" y="0"/>
            <a:chExt cx="3066458" cy="1270000"/>
          </a:xfrm>
        </p:grpSpPr>
        <p:sp>
          <p:nvSpPr>
            <p:cNvPr id="625" name="Rounded Rectangle"/>
            <p:cNvSpPr/>
            <p:nvPr/>
          </p:nvSpPr>
          <p:spPr>
            <a:xfrm>
              <a:off x="0" y="0"/>
              <a:ext cx="3066459" cy="1270001"/>
            </a:xfrm>
            <a:prstGeom prst="roundRect">
              <a:avLst>
                <a:gd name="adj" fmla="val 15000"/>
              </a:avLst>
            </a:prstGeom>
            <a:solidFill>
              <a:srgbClr val="87D3D5"/>
            </a:solidFill>
            <a:ln w="127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b="1"/>
              </a:pPr>
              <a:endParaRPr/>
            </a:p>
          </p:txBody>
        </p:sp>
        <p:sp>
          <p:nvSpPr>
            <p:cNvPr id="626" name="Eligible Activities"/>
            <p:cNvSpPr txBox="1"/>
            <p:nvPr/>
          </p:nvSpPr>
          <p:spPr>
            <a:xfrm>
              <a:off x="62145" y="459670"/>
              <a:ext cx="2942169" cy="350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b="1"/>
              </a:lvl1pPr>
            </a:lstStyle>
            <a:p>
              <a:r>
                <a:t>Eligible Activities</a:t>
              </a:r>
            </a:p>
          </p:txBody>
        </p:sp>
      </p:grpSp>
      <p:grpSp>
        <p:nvGrpSpPr>
          <p:cNvPr id="630" name="Income Limits"/>
          <p:cNvGrpSpPr/>
          <p:nvPr/>
        </p:nvGrpSpPr>
        <p:grpSpPr>
          <a:xfrm>
            <a:off x="1045101" y="4897478"/>
            <a:ext cx="3066459" cy="1270002"/>
            <a:chOff x="0" y="0"/>
            <a:chExt cx="3066458" cy="1270000"/>
          </a:xfrm>
        </p:grpSpPr>
        <p:sp>
          <p:nvSpPr>
            <p:cNvPr id="628" name="Rounded Rectangle"/>
            <p:cNvSpPr/>
            <p:nvPr/>
          </p:nvSpPr>
          <p:spPr>
            <a:xfrm>
              <a:off x="0" y="0"/>
              <a:ext cx="3066459" cy="1270001"/>
            </a:xfrm>
            <a:prstGeom prst="roundRect">
              <a:avLst>
                <a:gd name="adj" fmla="val 15000"/>
              </a:avLst>
            </a:prstGeom>
            <a:solidFill>
              <a:srgbClr val="87D3D5"/>
            </a:solidFill>
            <a:ln w="127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b="1"/>
              </a:pPr>
              <a:endParaRPr/>
            </a:p>
          </p:txBody>
        </p:sp>
        <p:sp>
          <p:nvSpPr>
            <p:cNvPr id="629" name="Income Limits"/>
            <p:cNvSpPr txBox="1"/>
            <p:nvPr/>
          </p:nvSpPr>
          <p:spPr>
            <a:xfrm>
              <a:off x="62145" y="459670"/>
              <a:ext cx="2942169" cy="350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b="1"/>
              </a:lvl1pPr>
            </a:lstStyle>
            <a:p>
              <a:r>
                <a:t>Income Limits</a:t>
              </a:r>
            </a:p>
          </p:txBody>
        </p:sp>
      </p:grpSp>
      <p:grpSp>
        <p:nvGrpSpPr>
          <p:cNvPr id="633" name="Multifamily projects…"/>
          <p:cNvGrpSpPr/>
          <p:nvPr/>
        </p:nvGrpSpPr>
        <p:grpSpPr>
          <a:xfrm>
            <a:off x="4813796" y="1594271"/>
            <a:ext cx="5514336" cy="1270002"/>
            <a:chOff x="0" y="0"/>
            <a:chExt cx="5514335" cy="1270000"/>
          </a:xfrm>
        </p:grpSpPr>
        <p:sp>
          <p:nvSpPr>
            <p:cNvPr id="631" name="Rounded Rectangle"/>
            <p:cNvSpPr/>
            <p:nvPr/>
          </p:nvSpPr>
          <p:spPr>
            <a:xfrm>
              <a:off x="0" y="0"/>
              <a:ext cx="5514336" cy="1270001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632" name="Multifamily projects…"/>
            <p:cNvSpPr txBox="1"/>
            <p:nvPr/>
          </p:nvSpPr>
          <p:spPr>
            <a:xfrm>
              <a:off x="485594" y="326320"/>
              <a:ext cx="4155080" cy="6173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>
                <a:defRPr b="1"/>
              </a:pPr>
              <a:r>
                <a:t>Multifamily projects</a:t>
              </a:r>
            </a:p>
            <a:p>
              <a:pPr>
                <a:defRPr b="1"/>
              </a:pPr>
              <a:r>
                <a:t>Single family projects</a:t>
              </a:r>
            </a:p>
          </p:txBody>
        </p:sp>
      </p:grpSp>
      <p:grpSp>
        <p:nvGrpSpPr>
          <p:cNvPr id="636" name="Gap financing                   Demolition…"/>
          <p:cNvGrpSpPr/>
          <p:nvPr/>
        </p:nvGrpSpPr>
        <p:grpSpPr>
          <a:xfrm>
            <a:off x="4813796" y="3186934"/>
            <a:ext cx="5514336" cy="1270002"/>
            <a:chOff x="0" y="0"/>
            <a:chExt cx="5514335" cy="1270000"/>
          </a:xfrm>
        </p:grpSpPr>
        <p:sp>
          <p:nvSpPr>
            <p:cNvPr id="634" name="Rounded Rectangle"/>
            <p:cNvSpPr/>
            <p:nvPr/>
          </p:nvSpPr>
          <p:spPr>
            <a:xfrm>
              <a:off x="0" y="0"/>
              <a:ext cx="5514336" cy="1270001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635" name="Gap financing                   Demolition…"/>
            <p:cNvSpPr txBox="1"/>
            <p:nvPr/>
          </p:nvSpPr>
          <p:spPr>
            <a:xfrm>
              <a:off x="446398" y="59620"/>
              <a:ext cx="5005793" cy="11507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 b="1"/>
              </a:pPr>
              <a:r>
                <a:t>Gap financing                   Demolition</a:t>
              </a:r>
            </a:p>
            <a:p>
              <a:pPr>
                <a:defRPr b="1"/>
              </a:pPr>
              <a:r>
                <a:t>New Construction            Construction </a:t>
              </a:r>
            </a:p>
            <a:p>
              <a:pPr>
                <a:defRPr b="1"/>
              </a:pPr>
              <a:r>
                <a:t>Acquisition                       Permanent financing</a:t>
              </a:r>
            </a:p>
            <a:p>
              <a:pPr>
                <a:defRPr b="1"/>
              </a:pPr>
              <a:r>
                <a:t>Rehabilitation</a:t>
              </a:r>
            </a:p>
          </p:txBody>
        </p:sp>
      </p:grpSp>
      <p:grpSp>
        <p:nvGrpSpPr>
          <p:cNvPr id="639" name="80% of AMI for rental housing projects…"/>
          <p:cNvGrpSpPr/>
          <p:nvPr/>
        </p:nvGrpSpPr>
        <p:grpSpPr>
          <a:xfrm>
            <a:off x="4813796" y="4897478"/>
            <a:ext cx="5514336" cy="1270002"/>
            <a:chOff x="0" y="0"/>
            <a:chExt cx="5514335" cy="1270000"/>
          </a:xfrm>
        </p:grpSpPr>
        <p:sp>
          <p:nvSpPr>
            <p:cNvPr id="637" name="Rounded Rectangle"/>
            <p:cNvSpPr/>
            <p:nvPr/>
          </p:nvSpPr>
          <p:spPr>
            <a:xfrm>
              <a:off x="0" y="0"/>
              <a:ext cx="5514336" cy="1270001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2700" cap="flat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638" name="80% of AMI for rental housing projects…"/>
            <p:cNvSpPr txBox="1"/>
            <p:nvPr/>
          </p:nvSpPr>
          <p:spPr>
            <a:xfrm>
              <a:off x="420998" y="326320"/>
              <a:ext cx="5031193" cy="6173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>
                <a:defRPr b="1"/>
              </a:pPr>
              <a:r>
                <a:t>80% of AMI for rental housing projects</a:t>
              </a:r>
            </a:p>
            <a:p>
              <a:pPr>
                <a:defRPr b="1"/>
              </a:pPr>
              <a:r>
                <a:t>115% of AMI for homeownership projects</a:t>
              </a:r>
            </a:p>
          </p:txBody>
        </p:sp>
      </p:grpSp>
      <p:sp>
        <p:nvSpPr>
          <p:cNvPr id="640" name="What is a Local Housing Trust Fund?"/>
          <p:cNvSpPr txBox="1">
            <a:spLocks noGrp="1"/>
          </p:cNvSpPr>
          <p:nvPr>
            <p:ph type="title" idx="4294967295"/>
          </p:nvPr>
        </p:nvSpPr>
        <p:spPr>
          <a:xfrm>
            <a:off x="359327" y="116976"/>
            <a:ext cx="10224104" cy="132556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Minnesota’s State Housing Tax Credit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Minnesota’s State Housing Tax Credit"/>
          <p:cNvSpPr txBox="1">
            <a:spLocks noGrp="1"/>
          </p:cNvSpPr>
          <p:nvPr>
            <p:ph type="title"/>
          </p:nvPr>
        </p:nvSpPr>
        <p:spPr>
          <a:xfrm>
            <a:off x="562809" y="343741"/>
            <a:ext cx="9623592" cy="1325564"/>
          </a:xfrm>
          <a:prstGeom prst="rect">
            <a:avLst/>
          </a:prstGeom>
        </p:spPr>
        <p:txBody>
          <a:bodyPr/>
          <a:lstStyle/>
          <a:p>
            <a:r>
              <a:t>Minnesota’s State Housing Tax Credit</a:t>
            </a:r>
          </a:p>
        </p:txBody>
      </p:sp>
      <p:pic>
        <p:nvPicPr>
          <p:cNvPr id="643" name="Screenshot 2026-08-28 at 7.43.52 AM.png" descr="Screenshot 2026-08-28 at 7.43.52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91" y="1697331"/>
            <a:ext cx="6890065" cy="4507862"/>
          </a:xfrm>
          <a:prstGeom prst="rect">
            <a:avLst/>
          </a:prstGeom>
          <a:ln w="12700">
            <a:miter lim="400000"/>
          </a:ln>
        </p:spPr>
      </p:pic>
      <p:pic>
        <p:nvPicPr>
          <p:cNvPr id="644" name="Screenshot 2026-08-28 at 7.44.46 AM.png" descr="Screenshot 2026-08-28 at 7.44.4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147" y="3993533"/>
            <a:ext cx="2601079" cy="2263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45" name="Screenshot 2026-08-28 at 7.44.05 AM.png" descr="Screenshot 2026-08-28 at 7.44.05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3147" y="1486436"/>
            <a:ext cx="2601079" cy="24565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Minnesota’s State Housing Tax Credit"/>
          <p:cNvSpPr txBox="1">
            <a:spLocks noGrp="1"/>
          </p:cNvSpPr>
          <p:nvPr>
            <p:ph type="title"/>
          </p:nvPr>
        </p:nvSpPr>
        <p:spPr>
          <a:xfrm>
            <a:off x="562809" y="343741"/>
            <a:ext cx="9623592" cy="1325564"/>
          </a:xfrm>
          <a:prstGeom prst="rect">
            <a:avLst/>
          </a:prstGeom>
        </p:spPr>
        <p:txBody>
          <a:bodyPr/>
          <a:lstStyle/>
          <a:p>
            <a:r>
              <a:t>Minnesota’s State Housing Tax Credit</a:t>
            </a:r>
          </a:p>
        </p:txBody>
      </p:sp>
      <p:sp>
        <p:nvSpPr>
          <p:cNvPr id="648" name="Key early policy questions…"/>
          <p:cNvSpPr txBox="1">
            <a:spLocks noGrp="1"/>
          </p:cNvSpPr>
          <p:nvPr>
            <p:ph type="body" sz="half" idx="4294967295"/>
          </p:nvPr>
        </p:nvSpPr>
        <p:spPr>
          <a:xfrm>
            <a:off x="797443" y="1591469"/>
            <a:ext cx="5980153" cy="4465760"/>
          </a:xfrm>
          <a:prstGeom prst="rect">
            <a:avLst/>
          </a:prstGeom>
        </p:spPr>
        <p:txBody>
          <a:bodyPr lIns="121899" tIns="121899" rIns="121899" bIns="121899"/>
          <a:lstStyle/>
          <a:p>
            <a:pPr defTabSz="1182624">
              <a:lnSpc>
                <a:spcPct val="115000"/>
              </a:lnSpc>
              <a:spcBef>
                <a:spcPts val="0"/>
              </a:spcBef>
              <a:defRPr sz="2328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early policy questions</a:t>
            </a:r>
          </a:p>
          <a:p>
            <a:pPr defTabSz="1182624">
              <a:lnSpc>
                <a:spcPct val="115000"/>
              </a:lnSpc>
              <a:spcBef>
                <a:spcPts val="0"/>
              </a:spcBef>
              <a:defRPr sz="2328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Amount of credit</a:t>
            </a:r>
          </a:p>
          <a:p>
            <a:pPr defTabSz="1182624">
              <a:lnSpc>
                <a:spcPct val="115000"/>
              </a:lnSpc>
              <a:spcBef>
                <a:spcPts val="0"/>
              </a:spcBef>
              <a:defRPr sz="2328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Whether to target program (to geographies, housing types or income levels)</a:t>
            </a:r>
          </a:p>
          <a:p>
            <a:pPr defTabSz="1182624">
              <a:lnSpc>
                <a:spcPct val="115000"/>
              </a:lnSpc>
              <a:spcBef>
                <a:spcPts val="0"/>
              </a:spcBef>
              <a:defRPr sz="2328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defTabSz="1182624">
              <a:lnSpc>
                <a:spcPct val="115000"/>
              </a:lnSpc>
              <a:spcBef>
                <a:spcPts val="0"/>
              </a:spcBef>
              <a:defRPr sz="2328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Next Steps in Minnesota</a:t>
            </a:r>
          </a:p>
          <a:p>
            <a:pPr defTabSz="1182624">
              <a:lnSpc>
                <a:spcPct val="115000"/>
              </a:lnSpc>
              <a:spcBef>
                <a:spcPts val="0"/>
              </a:spcBef>
              <a:defRPr sz="2328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Remove the 2028 sunset / make permanent</a:t>
            </a:r>
          </a:p>
          <a:p>
            <a:pPr defTabSz="1182624">
              <a:lnSpc>
                <a:spcPct val="115000"/>
              </a:lnSpc>
              <a:spcBef>
                <a:spcPts val="0"/>
              </a:spcBef>
              <a:defRPr sz="2328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Address geographic balance questions</a:t>
            </a:r>
          </a:p>
          <a:p>
            <a:pPr defTabSz="1182624">
              <a:lnSpc>
                <a:spcPct val="115000"/>
              </a:lnSpc>
              <a:spcBef>
                <a:spcPts val="0"/>
              </a:spcBef>
              <a:defRPr sz="2328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Prepare to increase fund</a:t>
            </a:r>
          </a:p>
        </p:txBody>
      </p:sp>
      <p:pic>
        <p:nvPicPr>
          <p:cNvPr id="649" name="Screenshot 2026-08-28 at 7.45.32 AM.png" descr="Screenshot 2026-08-28 at 7.45.32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228" y="1697260"/>
            <a:ext cx="3103610" cy="39500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94;p20"/>
          <p:cNvSpPr txBox="1">
            <a:spLocks noGrp="1"/>
          </p:cNvSpPr>
          <p:nvPr>
            <p:ph type="title"/>
          </p:nvPr>
        </p:nvSpPr>
        <p:spPr>
          <a:xfrm>
            <a:off x="415599" y="593366"/>
            <a:ext cx="11360802" cy="763601"/>
          </a:xfrm>
          <a:prstGeom prst="rect">
            <a:avLst/>
          </a:prstGeom>
        </p:spPr>
        <p:txBody>
          <a:bodyPr/>
          <a:lstStyle>
            <a:lvl1pPr defTabSz="1024127">
              <a:defRPr sz="3696" b="1">
                <a:solidFill>
                  <a:srgbClr val="2B4C54"/>
                </a:solidFill>
              </a:defRPr>
            </a:lvl1pPr>
          </a:lstStyle>
          <a:p>
            <a:r>
              <a:t>Resources </a:t>
            </a:r>
          </a:p>
        </p:txBody>
      </p:sp>
      <p:sp>
        <p:nvSpPr>
          <p:cNvPr id="652" name="Google Shape;95;p20"/>
          <p:cNvSpPr txBox="1">
            <a:spLocks noGrp="1"/>
          </p:cNvSpPr>
          <p:nvPr>
            <p:ph type="body" idx="1"/>
          </p:nvPr>
        </p:nvSpPr>
        <p:spPr>
          <a:xfrm>
            <a:off x="415599" y="1536633"/>
            <a:ext cx="11360802" cy="4555201"/>
          </a:xfrm>
          <a:prstGeom prst="rect">
            <a:avLst/>
          </a:prstGeom>
        </p:spPr>
        <p:txBody>
          <a:bodyPr/>
          <a:lstStyle/>
          <a:p>
            <a:pPr marL="0" indent="0" defTabSz="670560">
              <a:spcBef>
                <a:spcPts val="800"/>
              </a:spcBef>
              <a:buClrTx/>
              <a:buSzTx/>
              <a:buFontTx/>
              <a:buNone/>
              <a:defRPr sz="1650"/>
            </a:pPr>
            <a:r>
              <a:t>Yes to Homes! </a:t>
            </a:r>
          </a:p>
          <a:p>
            <a:pPr marL="110289" indent="-110289" defTabSz="670560">
              <a:spcBef>
                <a:spcPts val="800"/>
              </a:spcBef>
              <a:buClrTx/>
              <a:buSzPct val="100000"/>
              <a:buFontTx/>
              <a:buChar char="•"/>
              <a:defRPr sz="1650"/>
            </a:pPr>
            <a:r>
              <a:t>Campaign </a:t>
            </a:r>
            <a:r>
              <a:rPr u="sng">
                <a:solidFill>
                  <a:srgbClr val="9B3433"/>
                </a:solidFill>
                <a:uFill>
                  <a:solidFill>
                    <a:srgbClr val="9B3433"/>
                  </a:solidFill>
                </a:uFill>
                <a:hlinkClick r:id="rId3"/>
              </a:rPr>
              <a:t>https://www.moreneighbors.org/yes-to-homes</a:t>
            </a:r>
            <a:r>
              <a:t> </a:t>
            </a:r>
          </a:p>
          <a:p>
            <a:pPr marL="110289" indent="-110289" defTabSz="670560">
              <a:spcBef>
                <a:spcPts val="800"/>
              </a:spcBef>
              <a:buClrTx/>
              <a:buSzPct val="100000"/>
              <a:buFontTx/>
              <a:buChar char="•"/>
              <a:defRPr sz="1650"/>
            </a:pPr>
            <a:r>
              <a:t>2026 Bills: Starter Home Act: Eliminate barriers that drive up costs and streamline the process of single family development.</a:t>
            </a:r>
            <a:endParaRPr>
              <a:solidFill>
                <a:srgbClr val="000000"/>
              </a:solidFill>
            </a:endParaRPr>
          </a:p>
          <a:p>
            <a:pPr marL="0" lvl="5" indent="628650" defTabSz="251460">
              <a:lnSpc>
                <a:spcPct val="100000"/>
              </a:lnSpc>
              <a:spcBef>
                <a:spcPts val="0"/>
              </a:spcBef>
              <a:buSzTx/>
              <a:buNone/>
              <a:defRPr sz="1650" b="1" u="sng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9B3433"/>
                </a:solidFill>
                <a:uFill>
                  <a:solidFill>
                    <a:srgbClr val="9B3433"/>
                  </a:solidFill>
                </a:uFill>
                <a:hlinkClick r:id="rId4"/>
              </a:rPr>
              <a:t>HF3895</a:t>
            </a:r>
          </a:p>
          <a:p>
            <a:pPr marL="0" lvl="5" indent="628650" defTabSz="251460">
              <a:lnSpc>
                <a:spcPct val="100000"/>
              </a:lnSpc>
              <a:spcBef>
                <a:spcPts val="0"/>
              </a:spcBef>
              <a:buSzTx/>
              <a:buNone/>
              <a:defRPr sz="1650" b="1" u="sng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9B3433"/>
                </a:solidFill>
                <a:uFill>
                  <a:solidFill>
                    <a:srgbClr val="9B3433"/>
                  </a:solidFill>
                </a:uFill>
                <a:hlinkClick r:id="rId5"/>
              </a:rPr>
              <a:t>SF4123</a:t>
            </a:r>
          </a:p>
          <a:p>
            <a:pPr marL="0" indent="0" defTabSz="670560">
              <a:spcBef>
                <a:spcPts val="800"/>
              </a:spcBef>
              <a:buClrTx/>
              <a:buSzTx/>
              <a:buFontTx/>
              <a:buNone/>
              <a:defRPr sz="1650"/>
            </a:pPr>
            <a:r>
              <a:t>State Housing Tax Credit:</a:t>
            </a:r>
          </a:p>
          <a:p>
            <a:pPr marL="110289" indent="-110289" defTabSz="670560">
              <a:spcBef>
                <a:spcPts val="800"/>
              </a:spcBef>
              <a:buClrTx/>
              <a:buSzPct val="100000"/>
              <a:buFontTx/>
              <a:buChar char="•"/>
              <a:defRPr sz="1650"/>
            </a:pPr>
            <a:r>
              <a:t>State’s Program Page: </a:t>
            </a:r>
            <a:r>
              <a:rPr u="sng">
                <a:solidFill>
                  <a:srgbClr val="9B3433"/>
                </a:solidFill>
                <a:uFill>
                  <a:solidFill>
                    <a:srgbClr val="9B3433"/>
                  </a:solidFill>
                </a:uFill>
                <a:hlinkClick r:id="rId6"/>
              </a:rPr>
              <a:t>https://www.mnhousing.gov/home/rental-housing/housing-development-and-capital-programs/deferred-loans-and-grant-programs/state-housing-tax-credit-shtc</a:t>
            </a:r>
          </a:p>
          <a:p>
            <a:pPr marL="110289" indent="-110289" defTabSz="670560">
              <a:spcBef>
                <a:spcPts val="800"/>
              </a:spcBef>
              <a:buClrTx/>
              <a:buSzPct val="100000"/>
              <a:buFontTx/>
              <a:buChar char="•"/>
              <a:defRPr sz="1650"/>
            </a:pPr>
            <a:r>
              <a:t>MHP website for promoting projects available for contributions: </a:t>
            </a:r>
            <a:r>
              <a:rPr u="sng">
                <a:solidFill>
                  <a:srgbClr val="9B3433"/>
                </a:solidFill>
                <a:uFill>
                  <a:solidFill>
                    <a:srgbClr val="9B3433"/>
                  </a:solidFill>
                </a:uFill>
                <a:hlinkClick r:id="rId7"/>
              </a:rPr>
              <a:t>https://mhponline.org/housing-projects/</a:t>
            </a:r>
          </a:p>
          <a:p>
            <a:pPr marL="0" indent="0" defTabSz="670560">
              <a:spcBef>
                <a:spcPts val="800"/>
              </a:spcBef>
              <a:buClrTx/>
              <a:buSzTx/>
              <a:buFontTx/>
              <a:buNone/>
              <a:defRPr sz="1650"/>
            </a:pPr>
            <a:endParaRPr u="sng">
              <a:solidFill>
                <a:srgbClr val="9B3433"/>
              </a:solidFill>
              <a:uFill>
                <a:solidFill>
                  <a:srgbClr val="9B3433"/>
                </a:solidFill>
              </a:uFill>
              <a:hlinkClick r:id="rId7"/>
            </a:endParaRPr>
          </a:p>
          <a:p>
            <a:pPr marL="0" indent="0" defTabSz="670560">
              <a:spcBef>
                <a:spcPts val="800"/>
              </a:spcBef>
              <a:buClrTx/>
              <a:buSzTx/>
              <a:buFontTx/>
              <a:buNone/>
              <a:defRPr sz="1100"/>
            </a:pPr>
            <a:endParaRPr u="sng">
              <a:solidFill>
                <a:srgbClr val="9B3433"/>
              </a:solidFill>
              <a:uFill>
                <a:solidFill>
                  <a:srgbClr val="9B3433"/>
                </a:solidFill>
              </a:uFill>
              <a:hlinkClick r:id="rId7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94;p20"/>
          <p:cNvSpPr txBox="1">
            <a:spLocks noGrp="1"/>
          </p:cNvSpPr>
          <p:nvPr>
            <p:ph type="title"/>
          </p:nvPr>
        </p:nvSpPr>
        <p:spPr>
          <a:xfrm>
            <a:off x="415599" y="593366"/>
            <a:ext cx="11360802" cy="763601"/>
          </a:xfrm>
          <a:prstGeom prst="rect">
            <a:avLst/>
          </a:prstGeom>
        </p:spPr>
        <p:txBody>
          <a:bodyPr/>
          <a:lstStyle>
            <a:lvl1pPr defTabSz="1024127">
              <a:defRPr sz="3696" b="1">
                <a:solidFill>
                  <a:srgbClr val="2B4C54"/>
                </a:solidFill>
              </a:defRPr>
            </a:lvl1pPr>
          </a:lstStyle>
          <a:p>
            <a:r>
              <a:t>Connect with MHP </a:t>
            </a:r>
          </a:p>
        </p:txBody>
      </p:sp>
      <p:sp>
        <p:nvSpPr>
          <p:cNvPr id="657" name="Google Shape;95;p20"/>
          <p:cNvSpPr txBox="1">
            <a:spLocks noGrp="1"/>
          </p:cNvSpPr>
          <p:nvPr>
            <p:ph type="body" sz="half" idx="1"/>
          </p:nvPr>
        </p:nvSpPr>
        <p:spPr>
          <a:xfrm>
            <a:off x="415599" y="1536633"/>
            <a:ext cx="6397149" cy="4555201"/>
          </a:xfrm>
          <a:prstGeom prst="rect">
            <a:avLst/>
          </a:prstGeom>
        </p:spPr>
        <p:txBody>
          <a:bodyPr/>
          <a:lstStyle/>
          <a:p>
            <a:pPr marL="0" indent="0" defTabSz="1146047">
              <a:lnSpc>
                <a:spcPct val="100000"/>
              </a:lnSpc>
              <a:spcBef>
                <a:spcPts val="1500"/>
              </a:spcBef>
              <a:buSzTx/>
              <a:buNone/>
              <a:defRPr sz="2256" b="1"/>
            </a:pPr>
            <a:r>
              <a:t>Elizabeth Glidden</a:t>
            </a:r>
          </a:p>
          <a:p>
            <a:pPr marL="0" indent="0" defTabSz="1146047">
              <a:lnSpc>
                <a:spcPct val="100000"/>
              </a:lnSpc>
              <a:spcBef>
                <a:spcPts val="1500"/>
              </a:spcBef>
              <a:buSzTx/>
              <a:buNone/>
              <a:defRPr sz="2256" b="1"/>
            </a:pPr>
            <a:r>
              <a:t>Deputy Executive Director, MHP</a:t>
            </a:r>
          </a:p>
          <a:p>
            <a:pPr marL="0" indent="0" defTabSz="1146047">
              <a:lnSpc>
                <a:spcPct val="100000"/>
              </a:lnSpc>
              <a:spcBef>
                <a:spcPts val="1500"/>
              </a:spcBef>
              <a:buSzTx/>
              <a:buNone/>
              <a:defRPr sz="2256" b="1"/>
            </a:pPr>
            <a:r>
              <a:rPr u="sng">
                <a:solidFill>
                  <a:srgbClr val="9B3433"/>
                </a:solidFill>
                <a:uFill>
                  <a:solidFill>
                    <a:srgbClr val="9B3433"/>
                  </a:solidFill>
                </a:uFill>
                <a:hlinkClick r:id="rId3"/>
              </a:rPr>
              <a:t>elizabeth.glidden@mhponline.org</a:t>
            </a:r>
          </a:p>
          <a:p>
            <a:pPr marL="0" indent="0" defTabSz="1146047">
              <a:lnSpc>
                <a:spcPct val="100000"/>
              </a:lnSpc>
              <a:spcBef>
                <a:spcPts val="1500"/>
              </a:spcBef>
              <a:buSzTx/>
              <a:buNone/>
              <a:defRPr sz="2256" b="1"/>
            </a:pPr>
            <a:r>
              <a:rPr u="sng">
                <a:solidFill>
                  <a:srgbClr val="9B3433"/>
                </a:solidFill>
                <a:uFill>
                  <a:solidFill>
                    <a:srgbClr val="9B3433"/>
                  </a:solidFill>
                </a:uFill>
                <a:hlinkClick r:id="rId4"/>
              </a:rPr>
              <a:t>https://mhponline.org/</a:t>
            </a:r>
            <a:r>
              <a:t> </a:t>
            </a:r>
          </a:p>
          <a:p>
            <a:pPr marL="0" indent="0" defTabSz="1146047">
              <a:lnSpc>
                <a:spcPct val="100000"/>
              </a:lnSpc>
              <a:spcBef>
                <a:spcPts val="1500"/>
              </a:spcBef>
              <a:buSzTx/>
              <a:buNone/>
              <a:defRPr sz="2256" b="1"/>
            </a:pPr>
            <a:endParaRPr/>
          </a:p>
          <a:p>
            <a:pPr marL="0" indent="0" defTabSz="1146047">
              <a:lnSpc>
                <a:spcPct val="100000"/>
              </a:lnSpc>
              <a:spcBef>
                <a:spcPts val="1500"/>
              </a:spcBef>
              <a:buSzTx/>
              <a:buNone/>
              <a:defRPr sz="2256" b="1"/>
            </a:pPr>
            <a:r>
              <a:t>Explore MHP’s nationwide technical assistance programs for rural housing and community development: </a:t>
            </a:r>
            <a:r>
              <a:rPr u="sng">
                <a:solidFill>
                  <a:srgbClr val="9B3433"/>
                </a:solidFill>
                <a:uFill>
                  <a:solidFill>
                    <a:srgbClr val="9B3433"/>
                  </a:solidFill>
                </a:uFill>
                <a:hlinkClick r:id="rId5"/>
              </a:rPr>
              <a:t>https://mhponline.org/community-development/rural-communities/</a:t>
            </a:r>
            <a:r>
              <a:t> </a:t>
            </a:r>
          </a:p>
        </p:txBody>
      </p:sp>
      <p:pic>
        <p:nvPicPr>
          <p:cNvPr id="658" name="Screen Shot 2026-08-28 at 8.10.49 AM.png" descr="Screen Shot 2026-08-28 at 8.10.49 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2075" y="1429600"/>
            <a:ext cx="2639657" cy="3998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HP Master">
  <a:themeElements>
    <a:clrScheme name="MHP Master">
      <a:dk1>
        <a:srgbClr val="3A6378"/>
      </a:dk1>
      <a:lt1>
        <a:srgbClr val="E2E0D7"/>
      </a:lt1>
      <a:dk2>
        <a:srgbClr val="A7A7A7"/>
      </a:dk2>
      <a:lt2>
        <a:srgbClr val="535353"/>
      </a:lt2>
      <a:accent1>
        <a:srgbClr val="10A9AC"/>
      </a:accent1>
      <a:accent2>
        <a:srgbClr val="9B3333"/>
      </a:accent2>
      <a:accent3>
        <a:srgbClr val="DF9E26"/>
      </a:accent3>
      <a:accent4>
        <a:srgbClr val="6FA341"/>
      </a:accent4>
      <a:accent5>
        <a:srgbClr val="183E50"/>
      </a:accent5>
      <a:accent6>
        <a:srgbClr val="6E3415"/>
      </a:accent6>
      <a:hlink>
        <a:srgbClr val="0000FF"/>
      </a:hlink>
      <a:folHlink>
        <a:srgbClr val="FF00FF"/>
      </a:folHlink>
    </a:clrScheme>
    <a:fontScheme name="MHP Master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MHP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3A6378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3A6378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HP Master">
  <a:themeElements>
    <a:clrScheme name="MHP Mas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0A9AC"/>
      </a:accent1>
      <a:accent2>
        <a:srgbClr val="9B3333"/>
      </a:accent2>
      <a:accent3>
        <a:srgbClr val="DF9E26"/>
      </a:accent3>
      <a:accent4>
        <a:srgbClr val="6FA341"/>
      </a:accent4>
      <a:accent5>
        <a:srgbClr val="183E50"/>
      </a:accent5>
      <a:accent6>
        <a:srgbClr val="6E3415"/>
      </a:accent6>
      <a:hlink>
        <a:srgbClr val="0000FF"/>
      </a:hlink>
      <a:folHlink>
        <a:srgbClr val="FF00FF"/>
      </a:folHlink>
    </a:clrScheme>
    <a:fontScheme name="MHP Master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MHP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3A6378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3A6378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4B755480A9CA4CA35DFA70F14925F8" ma:contentTypeVersion="18" ma:contentTypeDescription="Create a new document." ma:contentTypeScope="" ma:versionID="589f103de7cce93f71ea3b9af1d41ccd">
  <xsd:schema xmlns:xsd="http://www.w3.org/2001/XMLSchema" xmlns:xs="http://www.w3.org/2001/XMLSchema" xmlns:p="http://schemas.microsoft.com/office/2006/metadata/properties" xmlns:ns2="1e0cffe8-e069-4e2d-b6f2-1d12d338d7b9" xmlns:ns3="5ba87b74-b167-4ca0-a315-15ecac221c15" targetNamespace="http://schemas.microsoft.com/office/2006/metadata/properties" ma:root="true" ma:fieldsID="ae72ffe4fda81fc651bf88ceb2d635dd" ns2:_="" ns3:_="">
    <xsd:import namespace="1e0cffe8-e069-4e2d-b6f2-1d12d338d7b9"/>
    <xsd:import namespace="5ba87b74-b167-4ca0-a315-15ecac221c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cffe8-e069-4e2d-b6f2-1d12d338d7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45bf633-2e0a-418b-a47b-5bfb8654b5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a87b74-b167-4ca0-a315-15ecac221c1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7ebdeb0-088c-483c-9aae-39496432b114}" ma:internalName="TaxCatchAll" ma:showField="CatchAllData" ma:web="5ba87b74-b167-4ca0-a315-15ecac221c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ba87b74-b167-4ca0-a315-15ecac221c15" xsi:nil="true"/>
    <lcf76f155ced4ddcb4097134ff3c332f xmlns="1e0cffe8-e069-4e2d-b6f2-1d12d338d7b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FAEF89-E848-45C2-8AE4-D4F0BBEFC7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0cffe8-e069-4e2d-b6f2-1d12d338d7b9"/>
    <ds:schemaRef ds:uri="5ba87b74-b167-4ca0-a315-15ecac221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792FA6-35DD-4B81-BB31-A776BFF5873E}">
  <ds:schemaRefs>
    <ds:schemaRef ds:uri="http://schemas.microsoft.com/office/2006/metadata/properties"/>
    <ds:schemaRef ds:uri="http://schemas.microsoft.com/office/infopath/2007/PartnerControls"/>
    <ds:schemaRef ds:uri="5ba87b74-b167-4ca0-a315-15ecac221c15"/>
    <ds:schemaRef ds:uri="1e0cffe8-e069-4e2d-b6f2-1d12d338d7b9"/>
  </ds:schemaRefs>
</ds:datastoreItem>
</file>

<file path=customXml/itemProps3.xml><?xml version="1.0" encoding="utf-8"?>
<ds:datastoreItem xmlns:ds="http://schemas.openxmlformats.org/officeDocument/2006/customXml" ds:itemID="{472D854F-E8C8-4B09-9C74-B0D274CDF5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17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MHP Master</vt:lpstr>
      <vt:lpstr>PowerPoint Presentation</vt:lpstr>
      <vt:lpstr>PowerPoint Presentation</vt:lpstr>
      <vt:lpstr>As a national technical assistance provider, MHP helps communities turn housing need to action</vt:lpstr>
      <vt:lpstr>State Housing Solutions</vt:lpstr>
      <vt:lpstr>PowerPoint Presentation</vt:lpstr>
      <vt:lpstr>Yes to Homes! </vt:lpstr>
      <vt:lpstr>Yes to Homes! </vt:lpstr>
      <vt:lpstr>PowerPoint Presentation</vt:lpstr>
      <vt:lpstr>Yes to Homes! Winning the Public Opinion Debate</vt:lpstr>
      <vt:lpstr>PowerPoint Presentation</vt:lpstr>
      <vt:lpstr>Minnesota’s State Housing Tax Credit</vt:lpstr>
      <vt:lpstr>Minnesota’s State Housing Tax Credit</vt:lpstr>
      <vt:lpstr>Minnesota’s State Housing Tax Credit</vt:lpstr>
      <vt:lpstr>Minnesota’s State Housing Tax Credit</vt:lpstr>
      <vt:lpstr>Minnesota’s State Housing Tax Credit</vt:lpstr>
      <vt:lpstr>Resources </vt:lpstr>
      <vt:lpstr>Connect with MHP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2026-09-11T20:21:22Z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0x010100AB4B755480A9CA4CA35DFA70F14925F8</vt:lpwstr>
  </property>
</Properties>
</file>